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83" r:id="rId8"/>
    <p:sldId id="263" r:id="rId9"/>
    <p:sldId id="264" r:id="rId10"/>
    <p:sldId id="284" r:id="rId11"/>
    <p:sldId id="265" r:id="rId12"/>
    <p:sldId id="266" r:id="rId13"/>
    <p:sldId id="295" r:id="rId14"/>
    <p:sldId id="296" r:id="rId15"/>
    <p:sldId id="267" r:id="rId16"/>
    <p:sldId id="268" r:id="rId17"/>
    <p:sldId id="269" r:id="rId18"/>
    <p:sldId id="285" r:id="rId19"/>
    <p:sldId id="286" r:id="rId20"/>
    <p:sldId id="287" r:id="rId21"/>
    <p:sldId id="270" r:id="rId22"/>
    <p:sldId id="288" r:id="rId23"/>
    <p:sldId id="271" r:id="rId24"/>
    <p:sldId id="272" r:id="rId25"/>
    <p:sldId id="273" r:id="rId26"/>
    <p:sldId id="289" r:id="rId27"/>
    <p:sldId id="290" r:id="rId28"/>
    <p:sldId id="275" r:id="rId29"/>
    <p:sldId id="291" r:id="rId30"/>
    <p:sldId id="292" r:id="rId31"/>
    <p:sldId id="293" r:id="rId32"/>
    <p:sldId id="276" r:id="rId33"/>
    <p:sldId id="277" r:id="rId34"/>
    <p:sldId id="278" r:id="rId35"/>
    <p:sldId id="297" r:id="rId36"/>
    <p:sldId id="298" r:id="rId37"/>
    <p:sldId id="299" r:id="rId38"/>
    <p:sldId id="300" r:id="rId39"/>
    <p:sldId id="280" r:id="rId40"/>
    <p:sldId id="281" r:id="rId41"/>
    <p:sldId id="282" r:id="rId42"/>
    <p:sldId id="301" r:id="rId4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80"/>
    <a:srgbClr val="660033"/>
    <a:srgbClr val="990000"/>
    <a:srgbClr val="663300"/>
    <a:srgbClr val="00CC00"/>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83" y="4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228C9E5F-C6FC-47DE-885E-9309D7273E54}"/>
              </a:ext>
            </a:extLst>
          </p:cNvPr>
          <p:cNvSpPr>
            <a:spLocks noGrp="1" noRot="1" noChangeArrowheads="1"/>
          </p:cNvSpPr>
          <p:nvPr>
            <p:ph type="ctrTitle"/>
          </p:nvPr>
        </p:nvSpPr>
        <p:spPr>
          <a:xfrm>
            <a:off x="3962400" y="1066800"/>
            <a:ext cx="4648200" cy="1981200"/>
          </a:xfrm>
        </p:spPr>
        <p:txBody>
          <a:bodyPr/>
          <a:lstStyle>
            <a:lvl1pPr>
              <a:defRPr/>
            </a:lvl1pPr>
          </a:lstStyle>
          <a:p>
            <a:pPr lvl="0"/>
            <a:r>
              <a:rPr lang="zh-CN" altLang="en-US" noProof="0"/>
              <a:t>单击此处编辑母版标题样式</a:t>
            </a:r>
          </a:p>
        </p:txBody>
      </p:sp>
      <p:sp>
        <p:nvSpPr>
          <p:cNvPr id="61443" name="Rectangle 3">
            <a:extLst>
              <a:ext uri="{FF2B5EF4-FFF2-40B4-BE49-F238E27FC236}">
                <a16:creationId xmlns:a16="http://schemas.microsoft.com/office/drawing/2014/main" id="{84057853-BE8A-45DD-A0F0-7EC2BC4EABBB}"/>
              </a:ext>
            </a:extLst>
          </p:cNvPr>
          <p:cNvSpPr>
            <a:spLocks noGrp="1" noRot="1" noChangeArrowheads="1"/>
          </p:cNvSpPr>
          <p:nvPr>
            <p:ph type="subTitle" idx="1"/>
          </p:nvPr>
        </p:nvSpPr>
        <p:spPr>
          <a:xfrm>
            <a:off x="3962400" y="3657600"/>
            <a:ext cx="4572000" cy="167640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p>
        </p:txBody>
      </p:sp>
      <p:sp>
        <p:nvSpPr>
          <p:cNvPr id="61444" name="Rectangle 4">
            <a:extLst>
              <a:ext uri="{FF2B5EF4-FFF2-40B4-BE49-F238E27FC236}">
                <a16:creationId xmlns:a16="http://schemas.microsoft.com/office/drawing/2014/main" id="{8389F2F3-6A51-4BC8-B590-272023863FED}"/>
              </a:ext>
            </a:extLst>
          </p:cNvPr>
          <p:cNvSpPr>
            <a:spLocks noGrp="1" noChangeArrowheads="1"/>
          </p:cNvSpPr>
          <p:nvPr>
            <p:ph type="dt" sz="half" idx="2"/>
          </p:nvPr>
        </p:nvSpPr>
        <p:spPr>
          <a:xfrm>
            <a:off x="301625" y="6076950"/>
            <a:ext cx="2289175" cy="476250"/>
          </a:xfrm>
        </p:spPr>
        <p:txBody>
          <a:bodyPr/>
          <a:lstStyle>
            <a:lvl1pPr>
              <a:defRPr/>
            </a:lvl1pPr>
          </a:lstStyle>
          <a:p>
            <a:endParaRPr lang="en-US" altLang="zh-CN"/>
          </a:p>
        </p:txBody>
      </p:sp>
      <p:sp>
        <p:nvSpPr>
          <p:cNvPr id="61445" name="Rectangle 5">
            <a:extLst>
              <a:ext uri="{FF2B5EF4-FFF2-40B4-BE49-F238E27FC236}">
                <a16:creationId xmlns:a16="http://schemas.microsoft.com/office/drawing/2014/main" id="{BBB96FCD-144E-4F02-89F0-CA2A3D879944}"/>
              </a:ext>
            </a:extLst>
          </p:cNvPr>
          <p:cNvSpPr>
            <a:spLocks noGrp="1" noChangeArrowheads="1"/>
          </p:cNvSpPr>
          <p:nvPr>
            <p:ph type="ftr" sz="quarter" idx="3"/>
          </p:nvPr>
        </p:nvSpPr>
        <p:spPr>
          <a:xfrm>
            <a:off x="3124200" y="6076950"/>
            <a:ext cx="2895600" cy="476250"/>
          </a:xfrm>
        </p:spPr>
        <p:txBody>
          <a:bodyPr/>
          <a:lstStyle>
            <a:lvl1pPr>
              <a:defRPr/>
            </a:lvl1pPr>
          </a:lstStyle>
          <a:p>
            <a:endParaRPr lang="en-US" altLang="zh-CN"/>
          </a:p>
        </p:txBody>
      </p:sp>
      <p:sp>
        <p:nvSpPr>
          <p:cNvPr id="61446" name="Rectangle 6">
            <a:extLst>
              <a:ext uri="{FF2B5EF4-FFF2-40B4-BE49-F238E27FC236}">
                <a16:creationId xmlns:a16="http://schemas.microsoft.com/office/drawing/2014/main" id="{6E6507E8-A71C-473E-B700-983B458CA461}"/>
              </a:ext>
            </a:extLst>
          </p:cNvPr>
          <p:cNvSpPr>
            <a:spLocks noGrp="1" noChangeArrowheads="1"/>
          </p:cNvSpPr>
          <p:nvPr>
            <p:ph type="sldNum" sz="quarter" idx="4"/>
          </p:nvPr>
        </p:nvSpPr>
        <p:spPr>
          <a:xfrm>
            <a:off x="6553200" y="6076950"/>
            <a:ext cx="2289175" cy="476250"/>
          </a:xfrm>
        </p:spPr>
        <p:txBody>
          <a:bodyPr/>
          <a:lstStyle>
            <a:lvl1pPr>
              <a:defRPr/>
            </a:lvl1pPr>
          </a:lstStyle>
          <a:p>
            <a:fld id="{153489D3-1456-4F1F-B652-BDCE7487B1A7}" type="slidenum">
              <a:rPr lang="en-US" altLang="zh-CN"/>
              <a:pPr/>
              <a:t>‹#›</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randombar(horizontal)">
                                      <p:cBhvr>
                                        <p:cTn id="7" dur="600">
                                          <p:stCondLst>
                                            <p:cond delay="0"/>
                                          </p:stCondLst>
                                        </p:cTn>
                                        <p:tgtEl>
                                          <p:spTgt spid="614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1443">
                                            <p:txEl>
                                              <p:pRg st="0" end="0"/>
                                            </p:txEl>
                                          </p:spTgt>
                                        </p:tgtEl>
                                        <p:attrNameLst>
                                          <p:attrName>style.visibility</p:attrName>
                                        </p:attrNameLst>
                                      </p:cBhvr>
                                      <p:to>
                                        <p:strVal val="visible"/>
                                      </p:to>
                                    </p:set>
                                    <p:animEffect transition="in" filter="randombar(horizontal)">
                                      <p:cBhvr>
                                        <p:cTn id="12" dur="500"/>
                                        <p:tgtEl>
                                          <p:spTgt spid="614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61443" grpId="0" build="p">
        <p:tmplLst>
          <p:tmpl lvl="1">
            <p:tnLst>
              <p:par>
                <p:cTn presetID="14" presetClass="entr" presetSubtype="10" fill="hold" nodeType="clickEffect">
                  <p:stCondLst>
                    <p:cond delay="0"/>
                  </p:stCondLst>
                  <p:childTnLst>
                    <p:set>
                      <p:cBhvr>
                        <p:cTn dur="1" fill="hold">
                          <p:stCondLst>
                            <p:cond delay="0"/>
                          </p:stCondLst>
                        </p:cTn>
                        <p:tgtEl>
                          <p:spTgt spid="61443"/>
                        </p:tgtEl>
                        <p:attrNameLst>
                          <p:attrName>style.visibility</p:attrName>
                        </p:attrNameLst>
                      </p:cBhvr>
                      <p:to>
                        <p:strVal val="visible"/>
                      </p:to>
                    </p:set>
                    <p:animEffect transition="in" filter="randombar(horizontal)">
                      <p:cBhvr>
                        <p:cTn dur="500"/>
                        <p:tgtEl>
                          <p:spTgt spid="61443"/>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252540-7DFB-43DA-BD50-4A07FB54D9F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F7ECD0D-C040-4EB8-B4E6-7240D50BE00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00FAFAA-690B-4126-9E96-C076BE840B1B}"/>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2563F2E8-BD9E-4914-9700-DED07351525E}"/>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752996B0-D269-4CB4-A91E-B61D28B0CA4C}"/>
              </a:ext>
            </a:extLst>
          </p:cNvPr>
          <p:cNvSpPr>
            <a:spLocks noGrp="1"/>
          </p:cNvSpPr>
          <p:nvPr>
            <p:ph type="sldNum" sz="quarter" idx="12"/>
          </p:nvPr>
        </p:nvSpPr>
        <p:spPr/>
        <p:txBody>
          <a:bodyPr/>
          <a:lstStyle>
            <a:lvl1pPr>
              <a:defRPr/>
            </a:lvl1pPr>
          </a:lstStyle>
          <a:p>
            <a:fld id="{6B25BC97-9666-4147-AD79-6EBFCD5C099A}" type="slidenum">
              <a:rPr lang="en-US" altLang="zh-CN"/>
              <a:pPr/>
              <a:t>‹#›</a:t>
            </a:fld>
            <a:endParaRPr lang="en-US" altLang="zh-CN"/>
          </a:p>
        </p:txBody>
      </p:sp>
    </p:spTree>
    <p:extLst>
      <p:ext uri="{BB962C8B-B14F-4D97-AF65-F5344CB8AC3E}">
        <p14:creationId xmlns:p14="http://schemas.microsoft.com/office/powerpoint/2010/main" val="4143937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F5E1B78-B4B5-4110-8003-B1D386416503}"/>
              </a:ext>
            </a:extLst>
          </p:cNvPr>
          <p:cNvSpPr>
            <a:spLocks noGrp="1"/>
          </p:cNvSpPr>
          <p:nvPr>
            <p:ph type="title" orient="vert"/>
          </p:nvPr>
        </p:nvSpPr>
        <p:spPr>
          <a:xfrm>
            <a:off x="6710363" y="685800"/>
            <a:ext cx="2135187" cy="5181600"/>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CE73DC7-F160-479E-AD72-44C3452D9ABB}"/>
              </a:ext>
            </a:extLst>
          </p:cNvPr>
          <p:cNvSpPr>
            <a:spLocks noGrp="1"/>
          </p:cNvSpPr>
          <p:nvPr>
            <p:ph type="body" orient="vert" idx="1"/>
          </p:nvPr>
        </p:nvSpPr>
        <p:spPr>
          <a:xfrm>
            <a:off x="301625" y="685800"/>
            <a:ext cx="6256338" cy="51816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BDCF03E-D1FB-4F0A-833B-A9D380E23644}"/>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0ED27765-1097-4B51-9AAB-C013CE836A8E}"/>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A5470E49-09F4-499D-8BCF-F601CB757EB5}"/>
              </a:ext>
            </a:extLst>
          </p:cNvPr>
          <p:cNvSpPr>
            <a:spLocks noGrp="1"/>
          </p:cNvSpPr>
          <p:nvPr>
            <p:ph type="sldNum" sz="quarter" idx="12"/>
          </p:nvPr>
        </p:nvSpPr>
        <p:spPr/>
        <p:txBody>
          <a:bodyPr/>
          <a:lstStyle>
            <a:lvl1pPr>
              <a:defRPr/>
            </a:lvl1pPr>
          </a:lstStyle>
          <a:p>
            <a:fld id="{F1EC35FC-361A-42B7-A471-BB84692EB348}" type="slidenum">
              <a:rPr lang="en-US" altLang="zh-CN"/>
              <a:pPr/>
              <a:t>‹#›</a:t>
            </a:fld>
            <a:endParaRPr lang="en-US" altLang="zh-CN"/>
          </a:p>
        </p:txBody>
      </p:sp>
    </p:spTree>
    <p:extLst>
      <p:ext uri="{BB962C8B-B14F-4D97-AF65-F5344CB8AC3E}">
        <p14:creationId xmlns:p14="http://schemas.microsoft.com/office/powerpoint/2010/main" val="385797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4D2122-62EC-4D0E-8900-B25F56A8637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CC47B94-6C61-461A-86FF-5D6A2D00E58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7CF94C3-F5EE-4AC7-9C9A-4C60CD2BBE56}"/>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03736DDB-5DCA-4EB7-88A1-7B789D65EF7E}"/>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90590E6D-DCD7-48A0-AAE7-74F72E595030}"/>
              </a:ext>
            </a:extLst>
          </p:cNvPr>
          <p:cNvSpPr>
            <a:spLocks noGrp="1"/>
          </p:cNvSpPr>
          <p:nvPr>
            <p:ph type="sldNum" sz="quarter" idx="12"/>
          </p:nvPr>
        </p:nvSpPr>
        <p:spPr/>
        <p:txBody>
          <a:bodyPr/>
          <a:lstStyle>
            <a:lvl1pPr>
              <a:defRPr/>
            </a:lvl1pPr>
          </a:lstStyle>
          <a:p>
            <a:fld id="{19552C0E-E104-4DF8-BF54-3CA7776FF6F1}" type="slidenum">
              <a:rPr lang="en-US" altLang="zh-CN"/>
              <a:pPr/>
              <a:t>‹#›</a:t>
            </a:fld>
            <a:endParaRPr lang="en-US" altLang="zh-CN"/>
          </a:p>
        </p:txBody>
      </p:sp>
    </p:spTree>
    <p:extLst>
      <p:ext uri="{BB962C8B-B14F-4D97-AF65-F5344CB8AC3E}">
        <p14:creationId xmlns:p14="http://schemas.microsoft.com/office/powerpoint/2010/main" val="3852893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07CB00-62BF-4A61-A0EC-D4BCB2CE90D8}"/>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1A202C3-C8BE-49DF-8DE9-67DD9BDB678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61CFC68-AB8F-4FB4-97B5-79C6B44F7C67}"/>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A37A1267-62A6-42EB-8E33-513590F360B0}"/>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F2E7095E-ABA0-4AEF-8E68-EDDE131206D1}"/>
              </a:ext>
            </a:extLst>
          </p:cNvPr>
          <p:cNvSpPr>
            <a:spLocks noGrp="1"/>
          </p:cNvSpPr>
          <p:nvPr>
            <p:ph type="sldNum" sz="quarter" idx="12"/>
          </p:nvPr>
        </p:nvSpPr>
        <p:spPr/>
        <p:txBody>
          <a:bodyPr/>
          <a:lstStyle>
            <a:lvl1pPr>
              <a:defRPr/>
            </a:lvl1pPr>
          </a:lstStyle>
          <a:p>
            <a:fld id="{7BDD5D14-0562-4956-BBBF-77637911122E}" type="slidenum">
              <a:rPr lang="en-US" altLang="zh-CN"/>
              <a:pPr/>
              <a:t>‹#›</a:t>
            </a:fld>
            <a:endParaRPr lang="en-US" altLang="zh-CN"/>
          </a:p>
        </p:txBody>
      </p:sp>
    </p:spTree>
    <p:extLst>
      <p:ext uri="{BB962C8B-B14F-4D97-AF65-F5344CB8AC3E}">
        <p14:creationId xmlns:p14="http://schemas.microsoft.com/office/powerpoint/2010/main" val="1645184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54180D-9EA4-43C8-91DD-0C9C6E703B6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D05B1A8-D4B1-45BB-A0BD-87DEDDE59A5D}"/>
              </a:ext>
            </a:extLst>
          </p:cNvPr>
          <p:cNvSpPr>
            <a:spLocks noGrp="1"/>
          </p:cNvSpPr>
          <p:nvPr>
            <p:ph sz="half" idx="1"/>
          </p:nvPr>
        </p:nvSpPr>
        <p:spPr>
          <a:xfrm>
            <a:off x="304800" y="1981200"/>
            <a:ext cx="4194175" cy="3886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FC389084-63CE-41C6-B331-68F4C82C269F}"/>
              </a:ext>
            </a:extLst>
          </p:cNvPr>
          <p:cNvSpPr>
            <a:spLocks noGrp="1"/>
          </p:cNvSpPr>
          <p:nvPr>
            <p:ph sz="half" idx="2"/>
          </p:nvPr>
        </p:nvSpPr>
        <p:spPr>
          <a:xfrm>
            <a:off x="4651375" y="1981200"/>
            <a:ext cx="4194175" cy="3886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388F96C2-54D8-4977-A0C2-3CD27149394D}"/>
              </a:ext>
            </a:extLst>
          </p:cNvPr>
          <p:cNvSpPr>
            <a:spLocks noGrp="1"/>
          </p:cNvSpPr>
          <p:nvPr>
            <p:ph type="dt" sz="half" idx="10"/>
          </p:nvPr>
        </p:nvSpPr>
        <p:spPr/>
        <p:txBody>
          <a:bodyPr/>
          <a:lstStyle>
            <a:lvl1pPr>
              <a:defRPr/>
            </a:lvl1pPr>
          </a:lstStyle>
          <a:p>
            <a:endParaRPr lang="en-US" altLang="zh-CN"/>
          </a:p>
        </p:txBody>
      </p:sp>
      <p:sp>
        <p:nvSpPr>
          <p:cNvPr id="6" name="页脚占位符 5">
            <a:extLst>
              <a:ext uri="{FF2B5EF4-FFF2-40B4-BE49-F238E27FC236}">
                <a16:creationId xmlns:a16="http://schemas.microsoft.com/office/drawing/2014/main" id="{FF5C1832-9C76-4C58-8887-F38060070555}"/>
              </a:ext>
            </a:extLst>
          </p:cNvPr>
          <p:cNvSpPr>
            <a:spLocks noGrp="1"/>
          </p:cNvSpPr>
          <p:nvPr>
            <p:ph type="ftr" sz="quarter" idx="11"/>
          </p:nvPr>
        </p:nvSpPr>
        <p:spPr/>
        <p:txBody>
          <a:bodyPr/>
          <a:lstStyle>
            <a:lvl1pPr>
              <a:defRPr/>
            </a:lvl1pPr>
          </a:lstStyle>
          <a:p>
            <a:endParaRPr lang="en-US" altLang="zh-CN"/>
          </a:p>
        </p:txBody>
      </p:sp>
      <p:sp>
        <p:nvSpPr>
          <p:cNvPr id="7" name="灯片编号占位符 6">
            <a:extLst>
              <a:ext uri="{FF2B5EF4-FFF2-40B4-BE49-F238E27FC236}">
                <a16:creationId xmlns:a16="http://schemas.microsoft.com/office/drawing/2014/main" id="{65328CD0-4292-473E-89A5-6F4485CF6020}"/>
              </a:ext>
            </a:extLst>
          </p:cNvPr>
          <p:cNvSpPr>
            <a:spLocks noGrp="1"/>
          </p:cNvSpPr>
          <p:nvPr>
            <p:ph type="sldNum" sz="quarter" idx="12"/>
          </p:nvPr>
        </p:nvSpPr>
        <p:spPr/>
        <p:txBody>
          <a:bodyPr/>
          <a:lstStyle>
            <a:lvl1pPr>
              <a:defRPr/>
            </a:lvl1pPr>
          </a:lstStyle>
          <a:p>
            <a:fld id="{41817730-DF90-422A-B691-972E82DA7C1C}" type="slidenum">
              <a:rPr lang="en-US" altLang="zh-CN"/>
              <a:pPr/>
              <a:t>‹#›</a:t>
            </a:fld>
            <a:endParaRPr lang="en-US" altLang="zh-CN"/>
          </a:p>
        </p:txBody>
      </p:sp>
    </p:spTree>
    <p:extLst>
      <p:ext uri="{BB962C8B-B14F-4D97-AF65-F5344CB8AC3E}">
        <p14:creationId xmlns:p14="http://schemas.microsoft.com/office/powerpoint/2010/main" val="2236296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C52477-749F-4E7E-856D-DA454D844087}"/>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E529295-35B0-42FD-B40C-71BBD93E8615}"/>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EDC7A3B-7676-45DB-AD4F-4DC9463C72B1}"/>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BB81174-18AE-43CD-BB68-837C566AD07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F5C1CCD-40F2-4C4D-9873-02B13C704F7E}"/>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7FF6E9C5-A55F-4B63-A821-8BD67C50AB29}"/>
              </a:ext>
            </a:extLst>
          </p:cNvPr>
          <p:cNvSpPr>
            <a:spLocks noGrp="1"/>
          </p:cNvSpPr>
          <p:nvPr>
            <p:ph type="dt" sz="half" idx="10"/>
          </p:nvPr>
        </p:nvSpPr>
        <p:spPr/>
        <p:txBody>
          <a:bodyPr/>
          <a:lstStyle>
            <a:lvl1pPr>
              <a:defRPr/>
            </a:lvl1pPr>
          </a:lstStyle>
          <a:p>
            <a:endParaRPr lang="en-US" altLang="zh-CN"/>
          </a:p>
        </p:txBody>
      </p:sp>
      <p:sp>
        <p:nvSpPr>
          <p:cNvPr id="8" name="页脚占位符 7">
            <a:extLst>
              <a:ext uri="{FF2B5EF4-FFF2-40B4-BE49-F238E27FC236}">
                <a16:creationId xmlns:a16="http://schemas.microsoft.com/office/drawing/2014/main" id="{7A3EBBD4-36D6-489D-A0AA-C36ED660E99F}"/>
              </a:ext>
            </a:extLst>
          </p:cNvPr>
          <p:cNvSpPr>
            <a:spLocks noGrp="1"/>
          </p:cNvSpPr>
          <p:nvPr>
            <p:ph type="ftr" sz="quarter" idx="11"/>
          </p:nvPr>
        </p:nvSpPr>
        <p:spPr/>
        <p:txBody>
          <a:bodyPr/>
          <a:lstStyle>
            <a:lvl1pPr>
              <a:defRPr/>
            </a:lvl1pPr>
          </a:lstStyle>
          <a:p>
            <a:endParaRPr lang="en-US" altLang="zh-CN"/>
          </a:p>
        </p:txBody>
      </p:sp>
      <p:sp>
        <p:nvSpPr>
          <p:cNvPr id="9" name="灯片编号占位符 8">
            <a:extLst>
              <a:ext uri="{FF2B5EF4-FFF2-40B4-BE49-F238E27FC236}">
                <a16:creationId xmlns:a16="http://schemas.microsoft.com/office/drawing/2014/main" id="{8B928640-D264-4663-BBBB-A917CED1FD7C}"/>
              </a:ext>
            </a:extLst>
          </p:cNvPr>
          <p:cNvSpPr>
            <a:spLocks noGrp="1"/>
          </p:cNvSpPr>
          <p:nvPr>
            <p:ph type="sldNum" sz="quarter" idx="12"/>
          </p:nvPr>
        </p:nvSpPr>
        <p:spPr/>
        <p:txBody>
          <a:bodyPr/>
          <a:lstStyle>
            <a:lvl1pPr>
              <a:defRPr/>
            </a:lvl1pPr>
          </a:lstStyle>
          <a:p>
            <a:fld id="{F7D6A71C-BA81-401F-A127-84E4B0BDC0DA}" type="slidenum">
              <a:rPr lang="en-US" altLang="zh-CN"/>
              <a:pPr/>
              <a:t>‹#›</a:t>
            </a:fld>
            <a:endParaRPr lang="en-US" altLang="zh-CN"/>
          </a:p>
        </p:txBody>
      </p:sp>
    </p:spTree>
    <p:extLst>
      <p:ext uri="{BB962C8B-B14F-4D97-AF65-F5344CB8AC3E}">
        <p14:creationId xmlns:p14="http://schemas.microsoft.com/office/powerpoint/2010/main" val="3290111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10DECB-03EF-450B-807A-EF7EF014B0D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D78EA08-7978-4E58-8551-01AF9BFF5617}"/>
              </a:ext>
            </a:extLst>
          </p:cNvPr>
          <p:cNvSpPr>
            <a:spLocks noGrp="1"/>
          </p:cNvSpPr>
          <p:nvPr>
            <p:ph type="dt" sz="half" idx="10"/>
          </p:nvPr>
        </p:nvSpPr>
        <p:spPr/>
        <p:txBody>
          <a:bodyPr/>
          <a:lstStyle>
            <a:lvl1pPr>
              <a:defRPr/>
            </a:lvl1pPr>
          </a:lstStyle>
          <a:p>
            <a:endParaRPr lang="en-US" altLang="zh-CN"/>
          </a:p>
        </p:txBody>
      </p:sp>
      <p:sp>
        <p:nvSpPr>
          <p:cNvPr id="4" name="页脚占位符 3">
            <a:extLst>
              <a:ext uri="{FF2B5EF4-FFF2-40B4-BE49-F238E27FC236}">
                <a16:creationId xmlns:a16="http://schemas.microsoft.com/office/drawing/2014/main" id="{C290697A-8B04-45CA-AEF1-F7A8E4E4D062}"/>
              </a:ext>
            </a:extLst>
          </p:cNvPr>
          <p:cNvSpPr>
            <a:spLocks noGrp="1"/>
          </p:cNvSpPr>
          <p:nvPr>
            <p:ph type="ftr" sz="quarter" idx="11"/>
          </p:nvPr>
        </p:nvSpPr>
        <p:spPr/>
        <p:txBody>
          <a:bodyPr/>
          <a:lstStyle>
            <a:lvl1pPr>
              <a:defRPr/>
            </a:lvl1pPr>
          </a:lstStyle>
          <a:p>
            <a:endParaRPr lang="en-US" altLang="zh-CN"/>
          </a:p>
        </p:txBody>
      </p:sp>
      <p:sp>
        <p:nvSpPr>
          <p:cNvPr id="5" name="灯片编号占位符 4">
            <a:extLst>
              <a:ext uri="{FF2B5EF4-FFF2-40B4-BE49-F238E27FC236}">
                <a16:creationId xmlns:a16="http://schemas.microsoft.com/office/drawing/2014/main" id="{921E9967-30D9-4322-8A30-B6F3D3DF2375}"/>
              </a:ext>
            </a:extLst>
          </p:cNvPr>
          <p:cNvSpPr>
            <a:spLocks noGrp="1"/>
          </p:cNvSpPr>
          <p:nvPr>
            <p:ph type="sldNum" sz="quarter" idx="12"/>
          </p:nvPr>
        </p:nvSpPr>
        <p:spPr/>
        <p:txBody>
          <a:bodyPr/>
          <a:lstStyle>
            <a:lvl1pPr>
              <a:defRPr/>
            </a:lvl1pPr>
          </a:lstStyle>
          <a:p>
            <a:fld id="{BE8C779A-7CFF-4435-8B3B-29A505AAFDCE}" type="slidenum">
              <a:rPr lang="en-US" altLang="zh-CN"/>
              <a:pPr/>
              <a:t>‹#›</a:t>
            </a:fld>
            <a:endParaRPr lang="en-US" altLang="zh-CN"/>
          </a:p>
        </p:txBody>
      </p:sp>
    </p:spTree>
    <p:extLst>
      <p:ext uri="{BB962C8B-B14F-4D97-AF65-F5344CB8AC3E}">
        <p14:creationId xmlns:p14="http://schemas.microsoft.com/office/powerpoint/2010/main" val="105350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E13A409-CE45-45F8-AD50-C794EA46A3A0}"/>
              </a:ext>
            </a:extLst>
          </p:cNvPr>
          <p:cNvSpPr>
            <a:spLocks noGrp="1"/>
          </p:cNvSpPr>
          <p:nvPr>
            <p:ph type="dt" sz="half" idx="10"/>
          </p:nvPr>
        </p:nvSpPr>
        <p:spPr/>
        <p:txBody>
          <a:bodyPr/>
          <a:lstStyle>
            <a:lvl1pPr>
              <a:defRPr/>
            </a:lvl1pPr>
          </a:lstStyle>
          <a:p>
            <a:endParaRPr lang="en-US" altLang="zh-CN"/>
          </a:p>
        </p:txBody>
      </p:sp>
      <p:sp>
        <p:nvSpPr>
          <p:cNvPr id="3" name="页脚占位符 2">
            <a:extLst>
              <a:ext uri="{FF2B5EF4-FFF2-40B4-BE49-F238E27FC236}">
                <a16:creationId xmlns:a16="http://schemas.microsoft.com/office/drawing/2014/main" id="{1D68E61E-0FC4-445F-A000-B60C9CED03A1}"/>
              </a:ext>
            </a:extLst>
          </p:cNvPr>
          <p:cNvSpPr>
            <a:spLocks noGrp="1"/>
          </p:cNvSpPr>
          <p:nvPr>
            <p:ph type="ftr" sz="quarter" idx="11"/>
          </p:nvPr>
        </p:nvSpPr>
        <p:spPr/>
        <p:txBody>
          <a:bodyPr/>
          <a:lstStyle>
            <a:lvl1pPr>
              <a:defRPr/>
            </a:lvl1pPr>
          </a:lstStyle>
          <a:p>
            <a:endParaRPr lang="en-US" altLang="zh-CN"/>
          </a:p>
        </p:txBody>
      </p:sp>
      <p:sp>
        <p:nvSpPr>
          <p:cNvPr id="4" name="灯片编号占位符 3">
            <a:extLst>
              <a:ext uri="{FF2B5EF4-FFF2-40B4-BE49-F238E27FC236}">
                <a16:creationId xmlns:a16="http://schemas.microsoft.com/office/drawing/2014/main" id="{F684E0D3-2D00-421F-81BF-AD1DB11500C3}"/>
              </a:ext>
            </a:extLst>
          </p:cNvPr>
          <p:cNvSpPr>
            <a:spLocks noGrp="1"/>
          </p:cNvSpPr>
          <p:nvPr>
            <p:ph type="sldNum" sz="quarter" idx="12"/>
          </p:nvPr>
        </p:nvSpPr>
        <p:spPr/>
        <p:txBody>
          <a:bodyPr/>
          <a:lstStyle>
            <a:lvl1pPr>
              <a:defRPr/>
            </a:lvl1pPr>
          </a:lstStyle>
          <a:p>
            <a:fld id="{64CC8E41-369A-4F2D-96F8-AD072C82DA1C}" type="slidenum">
              <a:rPr lang="en-US" altLang="zh-CN"/>
              <a:pPr/>
              <a:t>‹#›</a:t>
            </a:fld>
            <a:endParaRPr lang="en-US" altLang="zh-CN"/>
          </a:p>
        </p:txBody>
      </p:sp>
    </p:spTree>
    <p:extLst>
      <p:ext uri="{BB962C8B-B14F-4D97-AF65-F5344CB8AC3E}">
        <p14:creationId xmlns:p14="http://schemas.microsoft.com/office/powerpoint/2010/main" val="416272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6BEC7B-C1CB-4AFF-8F02-445F6D58EF2F}"/>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533075A-AAAB-4664-84CE-C4DA58F2985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F7DC24F5-AF04-40AB-863A-39B84AD6343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EAB8FAE-BBC5-4786-BF13-8D217294CAB0}"/>
              </a:ext>
            </a:extLst>
          </p:cNvPr>
          <p:cNvSpPr>
            <a:spLocks noGrp="1"/>
          </p:cNvSpPr>
          <p:nvPr>
            <p:ph type="dt" sz="half" idx="10"/>
          </p:nvPr>
        </p:nvSpPr>
        <p:spPr/>
        <p:txBody>
          <a:bodyPr/>
          <a:lstStyle>
            <a:lvl1pPr>
              <a:defRPr/>
            </a:lvl1pPr>
          </a:lstStyle>
          <a:p>
            <a:endParaRPr lang="en-US" altLang="zh-CN"/>
          </a:p>
        </p:txBody>
      </p:sp>
      <p:sp>
        <p:nvSpPr>
          <p:cNvPr id="6" name="页脚占位符 5">
            <a:extLst>
              <a:ext uri="{FF2B5EF4-FFF2-40B4-BE49-F238E27FC236}">
                <a16:creationId xmlns:a16="http://schemas.microsoft.com/office/drawing/2014/main" id="{D5E1B58D-E31F-42C3-927F-3E70AC388151}"/>
              </a:ext>
            </a:extLst>
          </p:cNvPr>
          <p:cNvSpPr>
            <a:spLocks noGrp="1"/>
          </p:cNvSpPr>
          <p:nvPr>
            <p:ph type="ftr" sz="quarter" idx="11"/>
          </p:nvPr>
        </p:nvSpPr>
        <p:spPr/>
        <p:txBody>
          <a:bodyPr/>
          <a:lstStyle>
            <a:lvl1pPr>
              <a:defRPr/>
            </a:lvl1pPr>
          </a:lstStyle>
          <a:p>
            <a:endParaRPr lang="en-US" altLang="zh-CN"/>
          </a:p>
        </p:txBody>
      </p:sp>
      <p:sp>
        <p:nvSpPr>
          <p:cNvPr id="7" name="灯片编号占位符 6">
            <a:extLst>
              <a:ext uri="{FF2B5EF4-FFF2-40B4-BE49-F238E27FC236}">
                <a16:creationId xmlns:a16="http://schemas.microsoft.com/office/drawing/2014/main" id="{038F4AB0-0BA9-44FB-B9EC-7F8D3C337463}"/>
              </a:ext>
            </a:extLst>
          </p:cNvPr>
          <p:cNvSpPr>
            <a:spLocks noGrp="1"/>
          </p:cNvSpPr>
          <p:nvPr>
            <p:ph type="sldNum" sz="quarter" idx="12"/>
          </p:nvPr>
        </p:nvSpPr>
        <p:spPr/>
        <p:txBody>
          <a:bodyPr/>
          <a:lstStyle>
            <a:lvl1pPr>
              <a:defRPr/>
            </a:lvl1pPr>
          </a:lstStyle>
          <a:p>
            <a:fld id="{AF646610-D9C3-45A2-9D9F-3C93D089CD04}" type="slidenum">
              <a:rPr lang="en-US" altLang="zh-CN"/>
              <a:pPr/>
              <a:t>‹#›</a:t>
            </a:fld>
            <a:endParaRPr lang="en-US" altLang="zh-CN"/>
          </a:p>
        </p:txBody>
      </p:sp>
    </p:spTree>
    <p:extLst>
      <p:ext uri="{BB962C8B-B14F-4D97-AF65-F5344CB8AC3E}">
        <p14:creationId xmlns:p14="http://schemas.microsoft.com/office/powerpoint/2010/main" val="551660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EF74E4-A71A-48A1-AB5A-CE822487F83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8EA73E7-0EAD-4F11-B35F-D5C52D837899}"/>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FB3B427-B9D5-49AD-9769-22327C07AD5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0FCA826-6D89-4645-A88E-EA42299E8360}"/>
              </a:ext>
            </a:extLst>
          </p:cNvPr>
          <p:cNvSpPr>
            <a:spLocks noGrp="1"/>
          </p:cNvSpPr>
          <p:nvPr>
            <p:ph type="dt" sz="half" idx="10"/>
          </p:nvPr>
        </p:nvSpPr>
        <p:spPr/>
        <p:txBody>
          <a:bodyPr/>
          <a:lstStyle>
            <a:lvl1pPr>
              <a:defRPr/>
            </a:lvl1pPr>
          </a:lstStyle>
          <a:p>
            <a:endParaRPr lang="en-US" altLang="zh-CN"/>
          </a:p>
        </p:txBody>
      </p:sp>
      <p:sp>
        <p:nvSpPr>
          <p:cNvPr id="6" name="页脚占位符 5">
            <a:extLst>
              <a:ext uri="{FF2B5EF4-FFF2-40B4-BE49-F238E27FC236}">
                <a16:creationId xmlns:a16="http://schemas.microsoft.com/office/drawing/2014/main" id="{01881774-6618-4917-BD91-AF4F7D83E394}"/>
              </a:ext>
            </a:extLst>
          </p:cNvPr>
          <p:cNvSpPr>
            <a:spLocks noGrp="1"/>
          </p:cNvSpPr>
          <p:nvPr>
            <p:ph type="ftr" sz="quarter" idx="11"/>
          </p:nvPr>
        </p:nvSpPr>
        <p:spPr/>
        <p:txBody>
          <a:bodyPr/>
          <a:lstStyle>
            <a:lvl1pPr>
              <a:defRPr/>
            </a:lvl1pPr>
          </a:lstStyle>
          <a:p>
            <a:endParaRPr lang="en-US" altLang="zh-CN"/>
          </a:p>
        </p:txBody>
      </p:sp>
      <p:sp>
        <p:nvSpPr>
          <p:cNvPr id="7" name="灯片编号占位符 6">
            <a:extLst>
              <a:ext uri="{FF2B5EF4-FFF2-40B4-BE49-F238E27FC236}">
                <a16:creationId xmlns:a16="http://schemas.microsoft.com/office/drawing/2014/main" id="{CDED0471-465F-445B-860D-4DAE42DBF6B8}"/>
              </a:ext>
            </a:extLst>
          </p:cNvPr>
          <p:cNvSpPr>
            <a:spLocks noGrp="1"/>
          </p:cNvSpPr>
          <p:nvPr>
            <p:ph type="sldNum" sz="quarter" idx="12"/>
          </p:nvPr>
        </p:nvSpPr>
        <p:spPr/>
        <p:txBody>
          <a:bodyPr/>
          <a:lstStyle>
            <a:lvl1pPr>
              <a:defRPr/>
            </a:lvl1pPr>
          </a:lstStyle>
          <a:p>
            <a:fld id="{BA2B9308-F4BE-4B42-960D-033894A35CC2}" type="slidenum">
              <a:rPr lang="en-US" altLang="zh-CN"/>
              <a:pPr/>
              <a:t>‹#›</a:t>
            </a:fld>
            <a:endParaRPr lang="en-US" altLang="zh-CN"/>
          </a:p>
        </p:txBody>
      </p:sp>
    </p:spTree>
    <p:extLst>
      <p:ext uri="{BB962C8B-B14F-4D97-AF65-F5344CB8AC3E}">
        <p14:creationId xmlns:p14="http://schemas.microsoft.com/office/powerpoint/2010/main" val="2091269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C7C760EA-6984-4132-9B82-0AC632511F05}"/>
              </a:ext>
            </a:extLst>
          </p:cNvPr>
          <p:cNvSpPr>
            <a:spLocks noGrp="1" noRot="1" noChangeArrowheads="1"/>
          </p:cNvSpPr>
          <p:nvPr>
            <p:ph type="title"/>
          </p:nvPr>
        </p:nvSpPr>
        <p:spPr bwMode="auto">
          <a:xfrm>
            <a:off x="301625" y="685800"/>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60419" name="Rectangle 3">
            <a:extLst>
              <a:ext uri="{FF2B5EF4-FFF2-40B4-BE49-F238E27FC236}">
                <a16:creationId xmlns:a16="http://schemas.microsoft.com/office/drawing/2014/main" id="{55A996FE-A753-4D56-8052-BBC0CA63E300}"/>
              </a:ext>
            </a:extLst>
          </p:cNvPr>
          <p:cNvSpPr>
            <a:spLocks noGrp="1" noRot="1" noChangeArrowheads="1"/>
          </p:cNvSpPr>
          <p:nvPr>
            <p:ph type="body" idx="1"/>
          </p:nvPr>
        </p:nvSpPr>
        <p:spPr bwMode="auto">
          <a:xfrm>
            <a:off x="304800" y="1981200"/>
            <a:ext cx="854075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0420" name="Rectangle 4">
            <a:extLst>
              <a:ext uri="{FF2B5EF4-FFF2-40B4-BE49-F238E27FC236}">
                <a16:creationId xmlns:a16="http://schemas.microsoft.com/office/drawing/2014/main" id="{B35B6D7F-B489-439D-BD48-478E19DA637E}"/>
              </a:ext>
            </a:extLst>
          </p:cNvPr>
          <p:cNvSpPr>
            <a:spLocks noGrp="1" noChangeArrowheads="1"/>
          </p:cNvSpPr>
          <p:nvPr>
            <p:ph type="dt" sz="half" idx="2"/>
          </p:nvPr>
        </p:nvSpPr>
        <p:spPr bwMode="auto">
          <a:xfrm>
            <a:off x="301625" y="6019800"/>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60421" name="Rectangle 5">
            <a:extLst>
              <a:ext uri="{FF2B5EF4-FFF2-40B4-BE49-F238E27FC236}">
                <a16:creationId xmlns:a16="http://schemas.microsoft.com/office/drawing/2014/main" id="{CD9CCC1F-06DD-4E54-A92F-F75D8ACAD007}"/>
              </a:ext>
            </a:extLst>
          </p:cNvPr>
          <p:cNvSpPr>
            <a:spLocks noGrp="1" noChangeArrowheads="1"/>
          </p:cNvSpPr>
          <p:nvPr>
            <p:ph type="ftr" sz="quarter" idx="3"/>
          </p:nvPr>
        </p:nvSpPr>
        <p:spPr bwMode="auto">
          <a:xfrm>
            <a:off x="3124200" y="60198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60422" name="Rectangle 6">
            <a:extLst>
              <a:ext uri="{FF2B5EF4-FFF2-40B4-BE49-F238E27FC236}">
                <a16:creationId xmlns:a16="http://schemas.microsoft.com/office/drawing/2014/main" id="{7BEEB851-5F2A-401E-B04D-DAF2627DF663}"/>
              </a:ext>
            </a:extLst>
          </p:cNvPr>
          <p:cNvSpPr>
            <a:spLocks noGrp="1" noChangeArrowheads="1"/>
          </p:cNvSpPr>
          <p:nvPr>
            <p:ph type="sldNum" sz="quarter" idx="4"/>
          </p:nvPr>
        </p:nvSpPr>
        <p:spPr bwMode="auto">
          <a:xfrm>
            <a:off x="6553200" y="6019800"/>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6D4A7EF9-2EAA-457A-BC0F-B418CA8B5CCA}"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0418"/>
                                        </p:tgtEl>
                                        <p:attrNameLst>
                                          <p:attrName>style.visibility</p:attrName>
                                        </p:attrNameLst>
                                      </p:cBhvr>
                                      <p:to>
                                        <p:strVal val="visible"/>
                                      </p:to>
                                    </p:set>
                                    <p:animEffect transition="in" filter="randombar(horizontal)">
                                      <p:cBhvr>
                                        <p:cTn id="7" dur="600">
                                          <p:stCondLst>
                                            <p:cond delay="0"/>
                                          </p:stCondLst>
                                        </p:cTn>
                                        <p:tgtEl>
                                          <p:spTgt spid="604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0419">
                                            <p:txEl>
                                              <p:pRg st="0" end="0"/>
                                            </p:txEl>
                                          </p:spTgt>
                                        </p:tgtEl>
                                        <p:attrNameLst>
                                          <p:attrName>style.visibility</p:attrName>
                                        </p:attrNameLst>
                                      </p:cBhvr>
                                      <p:to>
                                        <p:strVal val="visible"/>
                                      </p:to>
                                    </p:set>
                                    <p:animEffect transition="in" filter="randombar(horizontal)">
                                      <p:cBhvr>
                                        <p:cTn id="12" dur="500"/>
                                        <p:tgtEl>
                                          <p:spTgt spid="60419">
                                            <p:txEl>
                                              <p:pRg st="0" end="0"/>
                                            </p:txEl>
                                          </p:spTgt>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60419">
                                            <p:txEl>
                                              <p:pRg st="1" end="1"/>
                                            </p:txEl>
                                          </p:spTgt>
                                        </p:tgtEl>
                                        <p:attrNameLst>
                                          <p:attrName>style.visibility</p:attrName>
                                        </p:attrNameLst>
                                      </p:cBhvr>
                                      <p:to>
                                        <p:strVal val="visible"/>
                                      </p:to>
                                    </p:set>
                                    <p:animEffect transition="in" filter="randombar(horizontal)">
                                      <p:cBhvr>
                                        <p:cTn id="15" dur="500"/>
                                        <p:tgtEl>
                                          <p:spTgt spid="60419">
                                            <p:txEl>
                                              <p:pRg st="1" end="1"/>
                                            </p:txEl>
                                          </p:spTgt>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0419">
                                            <p:txEl>
                                              <p:pRg st="2" end="2"/>
                                            </p:txEl>
                                          </p:spTgt>
                                        </p:tgtEl>
                                        <p:attrNameLst>
                                          <p:attrName>style.visibility</p:attrName>
                                        </p:attrNameLst>
                                      </p:cBhvr>
                                      <p:to>
                                        <p:strVal val="visible"/>
                                      </p:to>
                                    </p:set>
                                    <p:animEffect transition="in" filter="randombar(horizontal)">
                                      <p:cBhvr>
                                        <p:cTn id="18" dur="500"/>
                                        <p:tgtEl>
                                          <p:spTgt spid="60419">
                                            <p:txEl>
                                              <p:pRg st="2" end="2"/>
                                            </p:txEl>
                                          </p:spTgt>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60419">
                                            <p:txEl>
                                              <p:pRg st="3" end="3"/>
                                            </p:txEl>
                                          </p:spTgt>
                                        </p:tgtEl>
                                        <p:attrNameLst>
                                          <p:attrName>style.visibility</p:attrName>
                                        </p:attrNameLst>
                                      </p:cBhvr>
                                      <p:to>
                                        <p:strVal val="visible"/>
                                      </p:to>
                                    </p:set>
                                    <p:animEffect transition="in" filter="randombar(horizontal)">
                                      <p:cBhvr>
                                        <p:cTn id="21" dur="500"/>
                                        <p:tgtEl>
                                          <p:spTgt spid="60419">
                                            <p:txEl>
                                              <p:pRg st="3" end="3"/>
                                            </p:txEl>
                                          </p:spTgt>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60419">
                                            <p:txEl>
                                              <p:pRg st="4" end="4"/>
                                            </p:txEl>
                                          </p:spTgt>
                                        </p:tgtEl>
                                        <p:attrNameLst>
                                          <p:attrName>style.visibility</p:attrName>
                                        </p:attrNameLst>
                                      </p:cBhvr>
                                      <p:to>
                                        <p:strVal val="visible"/>
                                      </p:to>
                                    </p:set>
                                    <p:animEffect transition="in" filter="randombar(horizontal)">
                                      <p:cBhvr>
                                        <p:cTn id="24" dur="500"/>
                                        <p:tgtEl>
                                          <p:spTgt spid="604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P spid="60419" grpId="0" build="p">
        <p:tmplLst>
          <p:tmpl lvl="1">
            <p:tnLst>
              <p:par>
                <p:cTn presetID="14" presetClass="entr" presetSubtype="10" fill="hold" nodeType="clickEffect">
                  <p:stCondLst>
                    <p:cond delay="0"/>
                  </p:stCondLst>
                  <p:childTnLst>
                    <p:set>
                      <p:cBhvr>
                        <p:cTn dur="1" fill="hold">
                          <p:stCondLst>
                            <p:cond delay="0"/>
                          </p:stCondLst>
                        </p:cTn>
                        <p:tgtEl>
                          <p:spTgt spid="60419"/>
                        </p:tgtEl>
                        <p:attrNameLst>
                          <p:attrName>style.visibility</p:attrName>
                        </p:attrNameLst>
                      </p:cBhvr>
                      <p:to>
                        <p:strVal val="visible"/>
                      </p:to>
                    </p:set>
                    <p:animEffect transition="in" filter="randombar(horizontal)">
                      <p:cBhvr>
                        <p:cTn dur="500"/>
                        <p:tgtEl>
                          <p:spTgt spid="60419"/>
                        </p:tgtEl>
                      </p:cBhvr>
                    </p:animEffect>
                  </p:childTnLst>
                </p:cTn>
              </p:par>
            </p:tnLst>
          </p:tmpl>
          <p:tmpl lvl="2">
            <p:tnLst>
              <p:par>
                <p:cTn presetID="14" presetClass="entr" presetSubtype="10" fill="hold" nodeType="withEffect">
                  <p:stCondLst>
                    <p:cond delay="0"/>
                  </p:stCondLst>
                  <p:childTnLst>
                    <p:set>
                      <p:cBhvr>
                        <p:cTn dur="1" fill="hold">
                          <p:stCondLst>
                            <p:cond delay="0"/>
                          </p:stCondLst>
                        </p:cTn>
                        <p:tgtEl>
                          <p:spTgt spid="60419"/>
                        </p:tgtEl>
                        <p:attrNameLst>
                          <p:attrName>style.visibility</p:attrName>
                        </p:attrNameLst>
                      </p:cBhvr>
                      <p:to>
                        <p:strVal val="visible"/>
                      </p:to>
                    </p:set>
                    <p:animEffect transition="in" filter="randombar(horizontal)">
                      <p:cBhvr>
                        <p:cTn dur="500"/>
                        <p:tgtEl>
                          <p:spTgt spid="60419"/>
                        </p:tgtEl>
                      </p:cBhvr>
                    </p:animEffect>
                  </p:childTnLst>
                </p:cTn>
              </p:par>
            </p:tnLst>
          </p:tmpl>
          <p:tmpl lvl="3">
            <p:tnLst>
              <p:par>
                <p:cTn presetID="14" presetClass="entr" presetSubtype="10" fill="hold" nodeType="withEffect">
                  <p:stCondLst>
                    <p:cond delay="0"/>
                  </p:stCondLst>
                  <p:childTnLst>
                    <p:set>
                      <p:cBhvr>
                        <p:cTn dur="1" fill="hold">
                          <p:stCondLst>
                            <p:cond delay="0"/>
                          </p:stCondLst>
                        </p:cTn>
                        <p:tgtEl>
                          <p:spTgt spid="60419"/>
                        </p:tgtEl>
                        <p:attrNameLst>
                          <p:attrName>style.visibility</p:attrName>
                        </p:attrNameLst>
                      </p:cBhvr>
                      <p:to>
                        <p:strVal val="visible"/>
                      </p:to>
                    </p:set>
                    <p:animEffect transition="in" filter="randombar(horizontal)">
                      <p:cBhvr>
                        <p:cTn dur="500"/>
                        <p:tgtEl>
                          <p:spTgt spid="60419"/>
                        </p:tgtEl>
                      </p:cBhvr>
                    </p:animEffect>
                  </p:childTnLst>
                </p:cTn>
              </p:par>
            </p:tnLst>
          </p:tmpl>
          <p:tmpl lvl="4">
            <p:tnLst>
              <p:par>
                <p:cTn presetID="14" presetClass="entr" presetSubtype="10" fill="hold" nodeType="withEffect">
                  <p:stCondLst>
                    <p:cond delay="0"/>
                  </p:stCondLst>
                  <p:childTnLst>
                    <p:set>
                      <p:cBhvr>
                        <p:cTn dur="1" fill="hold">
                          <p:stCondLst>
                            <p:cond delay="0"/>
                          </p:stCondLst>
                        </p:cTn>
                        <p:tgtEl>
                          <p:spTgt spid="60419"/>
                        </p:tgtEl>
                        <p:attrNameLst>
                          <p:attrName>style.visibility</p:attrName>
                        </p:attrNameLst>
                      </p:cBhvr>
                      <p:to>
                        <p:strVal val="visible"/>
                      </p:to>
                    </p:set>
                    <p:animEffect transition="in" filter="randombar(horizontal)">
                      <p:cBhvr>
                        <p:cTn dur="500"/>
                        <p:tgtEl>
                          <p:spTgt spid="60419"/>
                        </p:tgtEl>
                      </p:cBhvr>
                    </p:animEffect>
                  </p:childTnLst>
                </p:cTn>
              </p:par>
            </p:tnLst>
          </p:tmpl>
          <p:tmpl lvl="5">
            <p:tnLst>
              <p:par>
                <p:cTn presetID="14" presetClass="entr" presetSubtype="10" fill="hold" nodeType="withEffect">
                  <p:stCondLst>
                    <p:cond delay="0"/>
                  </p:stCondLst>
                  <p:childTnLst>
                    <p:set>
                      <p:cBhvr>
                        <p:cTn dur="1" fill="hold">
                          <p:stCondLst>
                            <p:cond delay="0"/>
                          </p:stCondLst>
                        </p:cTn>
                        <p:tgtEl>
                          <p:spTgt spid="60419"/>
                        </p:tgtEl>
                        <p:attrNameLst>
                          <p:attrName>style.visibility</p:attrName>
                        </p:attrNameLst>
                      </p:cBhvr>
                      <p:to>
                        <p:strVal val="visible"/>
                      </p:to>
                    </p:set>
                    <p:animEffect transition="in" filter="randombar(horizontal)">
                      <p:cBhvr>
                        <p:cTn dur="500"/>
                        <p:tgtEl>
                          <p:spTgt spid="60419"/>
                        </p:tgtEl>
                      </p:cBhvr>
                    </p:animEffect>
                  </p:childTnLst>
                </p:cTn>
              </p:par>
            </p:tnLst>
          </p:tmpl>
        </p:tmplLst>
      </p:bldP>
    </p:bldLst>
  </p:timing>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5AF9BA8D-61F8-4482-86C2-A7AF11A17EE7}"/>
              </a:ext>
            </a:extLst>
          </p:cNvPr>
          <p:cNvSpPr>
            <a:spLocks noGrp="1" noRot="1" noChangeArrowheads="1"/>
          </p:cNvSpPr>
          <p:nvPr>
            <p:ph type="ctrTitle"/>
          </p:nvPr>
        </p:nvSpPr>
        <p:spPr>
          <a:xfrm>
            <a:off x="3581400" y="533400"/>
            <a:ext cx="5105400" cy="990600"/>
          </a:xfrm>
        </p:spPr>
        <p:txBody>
          <a:bodyPr/>
          <a:lstStyle/>
          <a:p>
            <a:r>
              <a:rPr lang="zh-CN" altLang="en-US" sz="4000" b="1">
                <a:solidFill>
                  <a:srgbClr val="0000CC"/>
                </a:solidFill>
                <a:latin typeface="黑体" panose="02010609060101010101" pitchFamily="49" charset="-122"/>
                <a:ea typeface="黑体" panose="02010609060101010101" pitchFamily="49" charset="-122"/>
              </a:rPr>
              <a:t>第</a:t>
            </a:r>
            <a:r>
              <a:rPr lang="en-US" altLang="zh-CN" sz="4000" b="1">
                <a:solidFill>
                  <a:srgbClr val="0000CC"/>
                </a:solidFill>
                <a:latin typeface="黑体" panose="02010609060101010101" pitchFamily="49" charset="-122"/>
                <a:ea typeface="黑体" panose="02010609060101010101" pitchFamily="49" charset="-122"/>
              </a:rPr>
              <a:t>1</a:t>
            </a:r>
            <a:r>
              <a:rPr lang="zh-CN" altLang="en-US" sz="4000" b="1">
                <a:solidFill>
                  <a:srgbClr val="0000CC"/>
                </a:solidFill>
                <a:latin typeface="黑体" panose="02010609060101010101" pitchFamily="49" charset="-122"/>
                <a:ea typeface="黑体" panose="02010609060101010101" pitchFamily="49" charset="-122"/>
              </a:rPr>
              <a:t>章  旅游法概述</a:t>
            </a:r>
          </a:p>
        </p:txBody>
      </p:sp>
      <p:sp>
        <p:nvSpPr>
          <p:cNvPr id="4099" name="Rectangle 3">
            <a:extLst>
              <a:ext uri="{FF2B5EF4-FFF2-40B4-BE49-F238E27FC236}">
                <a16:creationId xmlns:a16="http://schemas.microsoft.com/office/drawing/2014/main" id="{B56C6D2F-A2B7-40DB-BC63-D83E3E68396E}"/>
              </a:ext>
            </a:extLst>
          </p:cNvPr>
          <p:cNvSpPr>
            <a:spLocks noGrp="1" noRot="1" noChangeArrowheads="1"/>
          </p:cNvSpPr>
          <p:nvPr>
            <p:ph type="subTitle" idx="1"/>
          </p:nvPr>
        </p:nvSpPr>
        <p:spPr>
          <a:xfrm>
            <a:off x="3505200" y="1752600"/>
            <a:ext cx="5334000" cy="3429000"/>
          </a:xfrm>
        </p:spPr>
        <p:txBody>
          <a:bodyPr/>
          <a:lstStyle/>
          <a:p>
            <a:pPr algn="l">
              <a:buClr>
                <a:schemeClr val="bg2"/>
              </a:buClr>
              <a:buSzPct val="75000"/>
            </a:pPr>
            <a:r>
              <a:rPr lang="en-US" altLang="zh-CN" b="1">
                <a:solidFill>
                  <a:srgbClr val="FF0000"/>
                </a:solidFill>
                <a:latin typeface="楷体_GB2312" pitchFamily="49" charset="-122"/>
                <a:ea typeface="楷体_GB2312" pitchFamily="49" charset="-122"/>
              </a:rPr>
              <a:t>【</a:t>
            </a:r>
            <a:r>
              <a:rPr lang="zh-CN" altLang="en-US" b="1">
                <a:solidFill>
                  <a:srgbClr val="FF0000"/>
                </a:solidFill>
                <a:latin typeface="楷体_GB2312" pitchFamily="49" charset="-122"/>
                <a:ea typeface="楷体_GB2312" pitchFamily="49" charset="-122"/>
              </a:rPr>
              <a:t>本章重点</a:t>
            </a:r>
            <a:r>
              <a:rPr lang="en-US" altLang="zh-CN" b="1">
                <a:solidFill>
                  <a:srgbClr val="FF0000"/>
                </a:solidFill>
                <a:latin typeface="楷体_GB2312" pitchFamily="49" charset="-122"/>
                <a:ea typeface="楷体_GB2312" pitchFamily="49" charset="-122"/>
              </a:rPr>
              <a:t>】</a:t>
            </a:r>
          </a:p>
          <a:p>
            <a:pPr algn="l">
              <a:buClr>
                <a:schemeClr val="bg2"/>
              </a:buClr>
              <a:buSzPct val="75000"/>
            </a:pPr>
            <a:r>
              <a:rPr lang="en-US" altLang="zh-CN" sz="3000" b="1">
                <a:latin typeface="楷体_GB2312" pitchFamily="49" charset="-122"/>
                <a:ea typeface="楷体_GB2312" pitchFamily="49" charset="-122"/>
              </a:rPr>
              <a:t> 1 </a:t>
            </a:r>
            <a:r>
              <a:rPr lang="zh-CN" altLang="en-US" sz="3000" b="1">
                <a:latin typeface="楷体_GB2312" pitchFamily="49" charset="-122"/>
                <a:ea typeface="楷体_GB2312" pitchFamily="49" charset="-122"/>
              </a:rPr>
              <a:t>旅游法概念及其特点</a:t>
            </a:r>
          </a:p>
          <a:p>
            <a:pPr algn="l">
              <a:buClr>
                <a:schemeClr val="bg2"/>
              </a:buClr>
              <a:buSzPct val="75000"/>
            </a:pPr>
            <a:r>
              <a:rPr lang="zh-CN" altLang="en-US" sz="3000" b="1">
                <a:latin typeface="楷体_GB2312" pitchFamily="49" charset="-122"/>
                <a:ea typeface="楷体_GB2312" pitchFamily="49" charset="-122"/>
              </a:rPr>
              <a:t> </a:t>
            </a:r>
            <a:r>
              <a:rPr lang="en-US" altLang="zh-CN" sz="3000" b="1">
                <a:latin typeface="楷体_GB2312" pitchFamily="49" charset="-122"/>
                <a:ea typeface="楷体_GB2312" pitchFamily="49" charset="-122"/>
              </a:rPr>
              <a:t>2 </a:t>
            </a:r>
            <a:r>
              <a:rPr lang="zh-CN" altLang="en-US" sz="3000" b="1">
                <a:latin typeface="楷体_GB2312" pitchFamily="49" charset="-122"/>
                <a:ea typeface="楷体_GB2312" pitchFamily="49" charset="-122"/>
              </a:rPr>
              <a:t>旅游法律关系的概念及其特征</a:t>
            </a:r>
          </a:p>
          <a:p>
            <a:pPr algn="l">
              <a:buClr>
                <a:schemeClr val="bg2"/>
              </a:buClr>
              <a:buSzPct val="75000"/>
            </a:pPr>
            <a:r>
              <a:rPr lang="zh-CN" altLang="en-US" sz="3000" b="1">
                <a:latin typeface="楷体_GB2312" pitchFamily="49" charset="-122"/>
                <a:ea typeface="楷体_GB2312" pitchFamily="49" charset="-122"/>
              </a:rPr>
              <a:t> </a:t>
            </a:r>
            <a:r>
              <a:rPr lang="en-US" altLang="zh-CN" sz="3000" b="1">
                <a:latin typeface="楷体_GB2312" pitchFamily="49" charset="-122"/>
                <a:ea typeface="楷体_GB2312" pitchFamily="49" charset="-122"/>
              </a:rPr>
              <a:t>3 </a:t>
            </a:r>
            <a:r>
              <a:rPr lang="zh-CN" altLang="en-US" sz="3000" b="1">
                <a:latin typeface="楷体_GB2312" pitchFamily="49" charset="-122"/>
                <a:ea typeface="楷体_GB2312" pitchFamily="49" charset="-122"/>
              </a:rPr>
              <a:t>旅游法律关系的构成要素</a:t>
            </a:r>
          </a:p>
          <a:p>
            <a:pPr algn="l">
              <a:buClr>
                <a:schemeClr val="bg2"/>
              </a:buClr>
              <a:buSzPct val="75000"/>
            </a:pPr>
            <a:r>
              <a:rPr lang="zh-CN" altLang="en-US" sz="3000" b="1">
                <a:latin typeface="楷体_GB2312" pitchFamily="49" charset="-122"/>
                <a:ea typeface="楷体_GB2312" pitchFamily="49" charset="-122"/>
              </a:rPr>
              <a:t> </a:t>
            </a:r>
            <a:r>
              <a:rPr lang="en-US" altLang="zh-CN" sz="3000" b="1">
                <a:latin typeface="楷体_GB2312" pitchFamily="49" charset="-122"/>
                <a:ea typeface="楷体_GB2312" pitchFamily="49" charset="-122"/>
              </a:rPr>
              <a:t>4 </a:t>
            </a:r>
            <a:r>
              <a:rPr lang="zh-CN" altLang="en-US" sz="3000" b="1">
                <a:latin typeface="楷体_GB2312" pitchFamily="49" charset="-122"/>
                <a:ea typeface="楷体_GB2312" pitchFamily="49" charset="-122"/>
              </a:rPr>
              <a:t>旅游法律关系的确立与保护</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9160238A-83A8-4651-AA19-C31E7C6CEBA6}"/>
              </a:ext>
            </a:extLst>
          </p:cNvPr>
          <p:cNvSpPr>
            <a:spLocks noGrp="1" noRot="1" noChangeArrowheads="1"/>
          </p:cNvSpPr>
          <p:nvPr>
            <p:ph type="title"/>
          </p:nvPr>
        </p:nvSpPr>
        <p:spPr/>
        <p:txBody>
          <a:bodyPr/>
          <a:lstStyle/>
          <a:p>
            <a:endParaRPr lang="zh-CN" altLang="zh-CN"/>
          </a:p>
        </p:txBody>
      </p:sp>
      <p:sp>
        <p:nvSpPr>
          <p:cNvPr id="64515" name="Rectangle 3">
            <a:extLst>
              <a:ext uri="{FF2B5EF4-FFF2-40B4-BE49-F238E27FC236}">
                <a16:creationId xmlns:a16="http://schemas.microsoft.com/office/drawing/2014/main" id="{FB44E0AB-AFEC-4564-91DA-7D2B5296C153}"/>
              </a:ext>
            </a:extLst>
          </p:cNvPr>
          <p:cNvSpPr>
            <a:spLocks noGrp="1" noRot="1" noChangeArrowheads="1"/>
          </p:cNvSpPr>
          <p:nvPr>
            <p:ph type="body" idx="1"/>
          </p:nvPr>
        </p:nvSpPr>
        <p:spPr/>
        <p:txBody>
          <a:bodyPr/>
          <a:lstStyle/>
          <a:p>
            <a:pPr>
              <a:buFont typeface="Wingdings" panose="05000000000000000000" pitchFamily="2" charset="2"/>
              <a:buNone/>
            </a:pPr>
            <a:r>
              <a:rPr lang="en-US" altLang="zh-CN" sz="3400" b="1">
                <a:solidFill>
                  <a:srgbClr val="990000"/>
                </a:solidFill>
                <a:latin typeface="楷体_GB2312" pitchFamily="49" charset="-122"/>
                <a:ea typeface="楷体_GB2312" pitchFamily="49" charset="-122"/>
              </a:rPr>
              <a:t>(1) </a:t>
            </a:r>
            <a:r>
              <a:rPr lang="zh-CN" altLang="en-US" sz="3400" b="1">
                <a:solidFill>
                  <a:srgbClr val="990000"/>
                </a:solidFill>
                <a:latin typeface="楷体_GB2312" pitchFamily="49" charset="-122"/>
                <a:ea typeface="楷体_GB2312" pitchFamily="49" charset="-122"/>
              </a:rPr>
              <a:t>日本的旅游立法</a:t>
            </a:r>
            <a:r>
              <a:rPr lang="zh-CN" altLang="en-US" sz="3400" b="1">
                <a:latin typeface="楷体_GB2312" pitchFamily="49" charset="-122"/>
                <a:ea typeface="楷体_GB2312" pitchFamily="49" charset="-122"/>
              </a:rPr>
              <a:t> </a:t>
            </a:r>
          </a:p>
          <a:p>
            <a:pPr lvl="1">
              <a:buClr>
                <a:schemeClr val="tx1"/>
              </a:buClr>
              <a:buSzPct val="80000"/>
              <a:buFont typeface="Wingdings" panose="05000000000000000000" pitchFamily="2" charset="2"/>
              <a:buChar char="Ø"/>
            </a:pPr>
            <a:r>
              <a:rPr lang="zh-CN" altLang="en-US" sz="3000" b="1">
                <a:latin typeface="楷体_GB2312" pitchFamily="49" charset="-122"/>
                <a:ea typeface="楷体_GB2312" pitchFamily="49" charset="-122"/>
              </a:rPr>
              <a:t>单项法律 ：如</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旅行业法</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旅馆业法</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翻译导游法</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等</a:t>
            </a:r>
          </a:p>
          <a:p>
            <a:pPr lvl="1">
              <a:buClr>
                <a:schemeClr val="tx1"/>
              </a:buClr>
              <a:buSzPct val="80000"/>
              <a:buFont typeface="Wingdings" panose="05000000000000000000" pitchFamily="2" charset="2"/>
              <a:buChar char="Ø"/>
            </a:pPr>
            <a:r>
              <a:rPr lang="zh-CN" altLang="en-US" sz="3000" b="1">
                <a:latin typeface="楷体_GB2312" pitchFamily="49" charset="-122"/>
                <a:ea typeface="楷体_GB2312" pitchFamily="49" charset="-122"/>
              </a:rPr>
              <a:t>与旅游相关的法律 ：如</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观光基本法</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国土利用规划法</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环境基本法</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等</a:t>
            </a:r>
          </a:p>
          <a:p>
            <a:pPr lvl="1">
              <a:buClr>
                <a:schemeClr val="tx1"/>
              </a:buClr>
              <a:buSzPct val="80000"/>
              <a:buFont typeface="Wingdings" panose="05000000000000000000" pitchFamily="2" charset="2"/>
              <a:buChar char="Ø"/>
            </a:pPr>
            <a:r>
              <a:rPr lang="zh-CN" altLang="en-US" sz="3000" b="1">
                <a:latin typeface="楷体_GB2312" pitchFamily="49" charset="-122"/>
                <a:ea typeface="楷体_GB2312" pitchFamily="49" charset="-122"/>
              </a:rPr>
              <a:t>旅游基本法：</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旅游立国推进基本法</a:t>
            </a:r>
            <a:r>
              <a:rPr lang="en-US" altLang="zh-CN" sz="3000" b="1">
                <a:latin typeface="楷体_GB2312" pitchFamily="49" charset="-122"/>
                <a:ea typeface="楷体_GB2312" pitchFamily="49" charset="-122"/>
              </a:rPr>
              <a:t>》</a:t>
            </a:r>
            <a:r>
              <a:rPr lang="en-US" altLang="zh-CN" sz="3200"/>
              <a:t> </a:t>
            </a:r>
          </a:p>
          <a:p>
            <a:endParaRPr lang="en-US" altLang="zh-CN"/>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a:extLst>
              <a:ext uri="{FF2B5EF4-FFF2-40B4-BE49-F238E27FC236}">
                <a16:creationId xmlns:a16="http://schemas.microsoft.com/office/drawing/2014/main" id="{938206CB-5BBF-4033-A19F-503B952DF18F}"/>
              </a:ext>
            </a:extLst>
          </p:cNvPr>
          <p:cNvSpPr>
            <a:spLocks noGrp="1" noRot="1" noChangeArrowheads="1"/>
          </p:cNvSpPr>
          <p:nvPr>
            <p:ph type="body" idx="1"/>
          </p:nvPr>
        </p:nvSpPr>
        <p:spPr/>
        <p:txBody>
          <a:bodyPr/>
          <a:lstStyle/>
          <a:p>
            <a:pPr>
              <a:buFont typeface="Wingdings" panose="05000000000000000000" pitchFamily="2" charset="2"/>
              <a:buNone/>
            </a:pPr>
            <a:r>
              <a:rPr lang="zh-CN" altLang="en-US">
                <a:solidFill>
                  <a:srgbClr val="990000"/>
                </a:solidFill>
                <a:latin typeface="楷体_GB2312" pitchFamily="49" charset="-122"/>
                <a:ea typeface="楷体_GB2312" pitchFamily="49" charset="-122"/>
              </a:rPr>
              <a:t>（</a:t>
            </a:r>
            <a:r>
              <a:rPr lang="en-US" altLang="zh-CN" b="1">
                <a:solidFill>
                  <a:srgbClr val="990000"/>
                </a:solidFill>
                <a:latin typeface="楷体_GB2312" pitchFamily="49" charset="-122"/>
                <a:ea typeface="楷体_GB2312" pitchFamily="49" charset="-122"/>
              </a:rPr>
              <a:t>2</a:t>
            </a:r>
            <a:r>
              <a:rPr lang="zh-CN" altLang="en-US" b="1">
                <a:solidFill>
                  <a:srgbClr val="990000"/>
                </a:solidFill>
                <a:latin typeface="楷体_GB2312" pitchFamily="49" charset="-122"/>
                <a:ea typeface="楷体_GB2312" pitchFamily="49" charset="-122"/>
              </a:rPr>
              <a:t>）美国的旅游立法</a:t>
            </a:r>
            <a:r>
              <a:rPr lang="zh-CN" altLang="en-US" b="1">
                <a:latin typeface="楷体_GB2312" pitchFamily="49" charset="-122"/>
                <a:ea typeface="楷体_GB2312" pitchFamily="49" charset="-122"/>
              </a:rPr>
              <a:t> </a:t>
            </a:r>
          </a:p>
          <a:p>
            <a:pPr lvl="2">
              <a:buClr>
                <a:schemeClr val="tx1"/>
              </a:buClr>
              <a:buFont typeface="Wingdings" panose="05000000000000000000" pitchFamily="2" charset="2"/>
              <a:buChar char="Ø"/>
            </a:pPr>
            <a:r>
              <a:rPr lang="zh-CN" altLang="en-US" sz="3000" b="1">
                <a:latin typeface="楷体_GB2312" pitchFamily="49" charset="-122"/>
                <a:ea typeface="楷体_GB2312" pitchFamily="49" charset="-122"/>
              </a:rPr>
              <a:t>关于旅游的单行法规、法案 </a:t>
            </a:r>
          </a:p>
          <a:p>
            <a:pPr lvl="2">
              <a:buClr>
                <a:schemeClr val="tx1"/>
              </a:buClr>
              <a:buFont typeface="Wingdings" panose="05000000000000000000" pitchFamily="2" charset="2"/>
              <a:buChar char="Ø"/>
            </a:pPr>
            <a:r>
              <a:rPr lang="zh-CN" altLang="en-US" sz="3000" b="1">
                <a:latin typeface="楷体_GB2312" pitchFamily="49" charset="-122"/>
                <a:ea typeface="楷体_GB2312" pitchFamily="49" charset="-122"/>
              </a:rPr>
              <a:t>旅游基本法 </a:t>
            </a:r>
            <a:r>
              <a:rPr lang="en-US" altLang="zh-CN" sz="3000" b="1">
                <a:latin typeface="楷体_GB2312" pitchFamily="49" charset="-122"/>
                <a:ea typeface="楷体_GB2312" pitchFamily="49" charset="-122"/>
              </a:rPr>
              <a:t>:《</a:t>
            </a:r>
            <a:r>
              <a:rPr lang="zh-CN" altLang="en-US" sz="3000" b="1">
                <a:latin typeface="楷体_GB2312" pitchFamily="49" charset="-122"/>
                <a:ea typeface="楷体_GB2312" pitchFamily="49" charset="-122"/>
              </a:rPr>
              <a:t>全国旅游政策法</a:t>
            </a:r>
            <a:r>
              <a:rPr lang="en-US" altLang="zh-CN" sz="3000" b="1">
                <a:latin typeface="楷体_GB2312" pitchFamily="49" charset="-122"/>
                <a:ea typeface="楷体_GB2312" pitchFamily="49" charset="-122"/>
              </a:rPr>
              <a:t>》</a:t>
            </a:r>
            <a:r>
              <a:rPr lang="en-US" altLang="zh-CN"/>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9DC49513-5B46-450E-B8CD-86DF50B9A4B7}"/>
              </a:ext>
            </a:extLst>
          </p:cNvPr>
          <p:cNvSpPr>
            <a:spLocks noGrp="1" noRot="1" noChangeArrowheads="1"/>
          </p:cNvSpPr>
          <p:nvPr>
            <p:ph type="title"/>
          </p:nvPr>
        </p:nvSpPr>
        <p:spPr>
          <a:xfrm>
            <a:off x="264171" y="228600"/>
            <a:ext cx="8540750" cy="1143000"/>
          </a:xfrm>
        </p:spPr>
        <p:txBody>
          <a:bodyPr/>
          <a:lstStyle/>
          <a:p>
            <a:r>
              <a:rPr lang="zh-CN" altLang="en-US" sz="4000" b="1" dirty="0">
                <a:solidFill>
                  <a:srgbClr val="800080"/>
                </a:solidFill>
                <a:ea typeface="黑体" panose="02010609060101010101" pitchFamily="49" charset="-122"/>
              </a:rPr>
              <a:t>四、我国旅游立法和旅游法制建设</a:t>
            </a:r>
          </a:p>
        </p:txBody>
      </p:sp>
      <p:sp>
        <p:nvSpPr>
          <p:cNvPr id="7" name="Rectangle 3">
            <a:extLst>
              <a:ext uri="{FF2B5EF4-FFF2-40B4-BE49-F238E27FC236}">
                <a16:creationId xmlns:a16="http://schemas.microsoft.com/office/drawing/2014/main" id="{81CAA138-7577-4051-BA33-C83393EB0332}"/>
              </a:ext>
            </a:extLst>
          </p:cNvPr>
          <p:cNvSpPr txBox="1">
            <a:spLocks noRot="1" noChangeArrowheads="1"/>
          </p:cNvSpPr>
          <p:nvPr/>
        </p:nvSpPr>
        <p:spPr bwMode="auto">
          <a:xfrm>
            <a:off x="264171" y="1257300"/>
            <a:ext cx="84582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dirty="0">
                <a:solidFill>
                  <a:srgbClr val="990000"/>
                </a:solidFill>
                <a:latin typeface="楷体_GB2312" pitchFamily="49" charset="-122"/>
                <a:ea typeface="楷体_GB2312" pitchFamily="49" charset="-122"/>
              </a:rPr>
              <a:t>目前我国的旅游立法体系</a:t>
            </a:r>
          </a:p>
          <a:p>
            <a:r>
              <a:rPr lang="zh-CN" altLang="en-US" sz="2800" b="1" dirty="0"/>
              <a:t>国家大法：</a:t>
            </a:r>
            <a:r>
              <a:rPr lang="en-US" altLang="zh-CN" sz="2800" b="1" dirty="0"/>
              <a:t>《</a:t>
            </a:r>
            <a:r>
              <a:rPr lang="zh-CN" altLang="en-US" sz="2800" b="1" dirty="0"/>
              <a:t>专利法</a:t>
            </a:r>
            <a:r>
              <a:rPr lang="en-US" altLang="zh-CN" sz="2800" b="1" dirty="0"/>
              <a:t>》</a:t>
            </a:r>
            <a:r>
              <a:rPr lang="zh-CN" altLang="en-US" sz="2800" b="1" dirty="0"/>
              <a:t>、</a:t>
            </a:r>
            <a:r>
              <a:rPr lang="en-US" altLang="zh-CN" sz="2800" b="1" dirty="0"/>
              <a:t>《</a:t>
            </a:r>
            <a:r>
              <a:rPr lang="zh-CN" altLang="en-US" sz="2800" b="1" dirty="0"/>
              <a:t>商标法</a:t>
            </a:r>
            <a:r>
              <a:rPr lang="en-US" altLang="zh-CN" sz="2800" b="1" dirty="0"/>
              <a:t>》</a:t>
            </a:r>
            <a:r>
              <a:rPr lang="zh-CN" altLang="en-US" sz="2800" b="1" dirty="0"/>
              <a:t>、</a:t>
            </a:r>
            <a:r>
              <a:rPr lang="en-US" altLang="zh-CN" sz="2800" b="1" dirty="0"/>
              <a:t>《</a:t>
            </a:r>
            <a:r>
              <a:rPr lang="zh-CN" altLang="en-US" sz="2800" b="1" dirty="0"/>
              <a:t>消费者权益保护法</a:t>
            </a:r>
            <a:r>
              <a:rPr lang="en-US" altLang="zh-CN" sz="2800" b="1" dirty="0"/>
              <a:t>》</a:t>
            </a:r>
            <a:r>
              <a:rPr lang="zh-CN" altLang="en-US" sz="2800" b="1" dirty="0"/>
              <a:t>、</a:t>
            </a:r>
            <a:r>
              <a:rPr lang="en-US" altLang="zh-CN" sz="2800" b="1" dirty="0"/>
              <a:t>《</a:t>
            </a:r>
            <a:r>
              <a:rPr lang="zh-CN" altLang="en-US" sz="2800" b="1" dirty="0"/>
              <a:t>劳动法</a:t>
            </a:r>
            <a:r>
              <a:rPr lang="en-US" altLang="zh-CN" sz="2800" b="1" dirty="0"/>
              <a:t>》</a:t>
            </a:r>
            <a:r>
              <a:rPr lang="zh-CN" altLang="en-US" sz="2800" b="1" dirty="0"/>
              <a:t>、</a:t>
            </a:r>
            <a:r>
              <a:rPr lang="en-US" altLang="zh-CN" sz="2800" b="1" dirty="0"/>
              <a:t>《</a:t>
            </a:r>
            <a:r>
              <a:rPr lang="zh-CN" altLang="en-US" sz="2800" b="1" dirty="0"/>
              <a:t>合同法</a:t>
            </a:r>
            <a:r>
              <a:rPr lang="en-US" altLang="zh-CN" sz="2800" b="1" dirty="0"/>
              <a:t>》</a:t>
            </a:r>
            <a:r>
              <a:rPr lang="zh-CN" altLang="en-US" sz="2800" b="1" dirty="0"/>
              <a:t>等；</a:t>
            </a:r>
          </a:p>
          <a:p>
            <a:r>
              <a:rPr lang="zh-CN" altLang="en-US" sz="2800" b="1" dirty="0"/>
              <a:t>旅游法：</a:t>
            </a:r>
            <a:r>
              <a:rPr lang="en-US" altLang="zh-CN" sz="2800" b="1" dirty="0"/>
              <a:t>《</a:t>
            </a:r>
            <a:r>
              <a:rPr lang="zh-CN" altLang="en-US" sz="2800" b="1" dirty="0"/>
              <a:t>中华人民共和国旅游法</a:t>
            </a:r>
            <a:r>
              <a:rPr lang="en-US" altLang="zh-CN" sz="2800" b="1" dirty="0"/>
              <a:t>》</a:t>
            </a:r>
            <a:r>
              <a:rPr lang="zh-CN" altLang="en-US" sz="2800" b="1" dirty="0"/>
              <a:t>；</a:t>
            </a:r>
          </a:p>
          <a:p>
            <a:r>
              <a:rPr lang="zh-CN" altLang="en-US" sz="2800" b="1" dirty="0"/>
              <a:t>国务院行政法规：</a:t>
            </a:r>
            <a:r>
              <a:rPr lang="en-US" altLang="zh-CN" sz="2800" b="1" dirty="0"/>
              <a:t>《</a:t>
            </a:r>
            <a:r>
              <a:rPr lang="zh-CN" altLang="en-US" sz="2800" b="1" dirty="0"/>
              <a:t>旅行社条例</a:t>
            </a:r>
            <a:r>
              <a:rPr lang="en-US" altLang="zh-CN" sz="2800" b="1" dirty="0"/>
              <a:t>》</a:t>
            </a:r>
            <a:r>
              <a:rPr lang="zh-CN" altLang="en-US" sz="2800" b="1" dirty="0"/>
              <a:t>、</a:t>
            </a:r>
            <a:r>
              <a:rPr lang="en-US" altLang="zh-CN" sz="2800" b="1" dirty="0"/>
              <a:t>《</a:t>
            </a:r>
            <a:r>
              <a:rPr lang="zh-CN" altLang="en-US" sz="2800" b="1" dirty="0"/>
              <a:t>导游人员管理条例</a:t>
            </a:r>
            <a:r>
              <a:rPr lang="en-US" altLang="zh-CN" sz="2800" b="1" dirty="0"/>
              <a:t>》</a:t>
            </a:r>
            <a:r>
              <a:rPr lang="zh-CN" altLang="en-US" sz="2800" b="1" dirty="0"/>
              <a:t>、</a:t>
            </a:r>
            <a:r>
              <a:rPr lang="en-US" altLang="zh-CN" sz="2800" b="1" dirty="0"/>
              <a:t>《</a:t>
            </a:r>
            <a:r>
              <a:rPr lang="zh-CN" altLang="en-US" sz="2800" b="1" dirty="0"/>
              <a:t>中国公民出境旅游管理办法</a:t>
            </a:r>
            <a:r>
              <a:rPr lang="en-US" altLang="zh-CN" sz="2800" b="1" dirty="0"/>
              <a:t>》</a:t>
            </a:r>
            <a:r>
              <a:rPr lang="zh-CN" altLang="en-US" sz="2800" b="1" dirty="0"/>
              <a:t>等；</a:t>
            </a:r>
          </a:p>
          <a:p>
            <a:r>
              <a:rPr lang="zh-CN" altLang="en-US" sz="2800" b="1" dirty="0"/>
              <a:t>旅游部门规章：</a:t>
            </a:r>
            <a:r>
              <a:rPr lang="en-US" altLang="zh-CN" sz="2800" b="1" dirty="0"/>
              <a:t>《</a:t>
            </a:r>
            <a:r>
              <a:rPr lang="zh-CN" altLang="en-US" sz="2800" b="1" dirty="0"/>
              <a:t>旅游行政处罚办法</a:t>
            </a:r>
            <a:r>
              <a:rPr lang="en-US" altLang="zh-CN" sz="2800" b="1" dirty="0"/>
              <a:t>》</a:t>
            </a:r>
            <a:r>
              <a:rPr lang="zh-CN" altLang="en-US" sz="2800" b="1" dirty="0"/>
              <a:t>、</a:t>
            </a:r>
            <a:r>
              <a:rPr lang="en-US" altLang="zh-CN" sz="2800" b="1" dirty="0"/>
              <a:t>《</a:t>
            </a:r>
            <a:r>
              <a:rPr lang="zh-CN" altLang="en-US" sz="2800" b="1" dirty="0"/>
              <a:t>旅游投诉处理办法</a:t>
            </a:r>
            <a:r>
              <a:rPr lang="en-US" altLang="zh-CN" sz="2800" b="1" dirty="0"/>
              <a:t>》</a:t>
            </a:r>
            <a:r>
              <a:rPr lang="zh-CN" altLang="en-US" sz="2800" b="1" dirty="0"/>
              <a:t>、</a:t>
            </a:r>
            <a:r>
              <a:rPr lang="en-US" altLang="zh-CN" sz="2800" b="1" dirty="0"/>
              <a:t>《</a:t>
            </a:r>
            <a:r>
              <a:rPr lang="zh-CN" altLang="en-US" sz="2800" b="1" dirty="0"/>
              <a:t>旅游景区质量等级评定管理办法</a:t>
            </a:r>
            <a:r>
              <a:rPr lang="en-US" altLang="zh-CN" sz="2800" b="1" dirty="0"/>
              <a:t>》</a:t>
            </a:r>
            <a:r>
              <a:rPr lang="zh-CN" altLang="en-US" sz="2800" b="1" dirty="0"/>
              <a:t>等；</a:t>
            </a:r>
          </a:p>
          <a:p>
            <a:r>
              <a:rPr lang="zh-CN" altLang="en-US" sz="2800" b="1" dirty="0"/>
              <a:t>地方旅游管理条例；</a:t>
            </a:r>
          </a:p>
          <a:p>
            <a:r>
              <a:rPr lang="zh-CN" altLang="en-US" sz="2800" b="1" dirty="0"/>
              <a:t>其他部门相关法律制度</a:t>
            </a:r>
            <a:r>
              <a:rPr lang="zh-CN" altLang="en-US" sz="2800" dirty="0"/>
              <a:t>；</a:t>
            </a:r>
          </a:p>
          <a:p>
            <a:endParaRPr lang="en-US" altLang="zh-CN"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a:extLst>
              <a:ext uri="{FF2B5EF4-FFF2-40B4-BE49-F238E27FC236}">
                <a16:creationId xmlns:a16="http://schemas.microsoft.com/office/drawing/2014/main" id="{36094E3F-CF7F-46B2-B627-0AF53A97AE48}"/>
              </a:ext>
            </a:extLst>
          </p:cNvPr>
          <p:cNvSpPr>
            <a:spLocks noGrp="1" noRot="1" noChangeArrowheads="1"/>
          </p:cNvSpPr>
          <p:nvPr>
            <p:ph type="body" idx="1"/>
          </p:nvPr>
        </p:nvSpPr>
        <p:spPr>
          <a:xfrm>
            <a:off x="228600" y="685800"/>
            <a:ext cx="8534400" cy="5715000"/>
          </a:xfrm>
        </p:spPr>
        <p:txBody>
          <a:bodyPr/>
          <a:lstStyle/>
          <a:p>
            <a:r>
              <a:rPr lang="en-US" altLang="zh-CN" b="1" dirty="0">
                <a:solidFill>
                  <a:srgbClr val="990000"/>
                </a:solidFill>
                <a:ea typeface="楷体" panose="02010609060101010101" pitchFamily="49" charset="-122"/>
              </a:rPr>
              <a:t>          </a:t>
            </a:r>
            <a:r>
              <a:rPr lang="zh-CN" altLang="en-US" b="1" dirty="0">
                <a:solidFill>
                  <a:srgbClr val="990000"/>
                </a:solidFill>
                <a:ea typeface="楷体" panose="02010609060101010101" pitchFamily="49" charset="-122"/>
              </a:rPr>
              <a:t>我国第一部旅游法</a:t>
            </a:r>
          </a:p>
          <a:p>
            <a:pPr>
              <a:buFont typeface="Wingdings" panose="05000000000000000000" pitchFamily="2" charset="2"/>
              <a:buNone/>
            </a:pPr>
            <a:r>
              <a:rPr lang="zh-CN" altLang="en-US" b="1" dirty="0">
                <a:solidFill>
                  <a:srgbClr val="990000"/>
                </a:solidFill>
                <a:ea typeface="楷体" panose="02010609060101010101" pitchFamily="49" charset="-122"/>
              </a:rPr>
              <a:t>                           </a:t>
            </a:r>
            <a:r>
              <a:rPr lang="en-US" altLang="zh-CN" b="1" dirty="0">
                <a:solidFill>
                  <a:srgbClr val="990000"/>
                </a:solidFill>
                <a:ea typeface="楷体" panose="02010609060101010101" pitchFamily="49" charset="-122"/>
              </a:rPr>
              <a:t>---《</a:t>
            </a:r>
            <a:r>
              <a:rPr lang="zh-CN" altLang="en-US" b="1" dirty="0">
                <a:solidFill>
                  <a:srgbClr val="990000"/>
                </a:solidFill>
                <a:ea typeface="楷体" panose="02010609060101010101" pitchFamily="49" charset="-122"/>
              </a:rPr>
              <a:t>中华人民共和国旅游法</a:t>
            </a:r>
            <a:r>
              <a:rPr lang="en-US" altLang="zh-CN" b="1" dirty="0">
                <a:solidFill>
                  <a:srgbClr val="990000"/>
                </a:solidFill>
                <a:ea typeface="楷体" panose="02010609060101010101" pitchFamily="49" charset="-122"/>
              </a:rPr>
              <a:t>》</a:t>
            </a:r>
          </a:p>
          <a:p>
            <a:r>
              <a:rPr lang="en-US" altLang="zh-CN" b="1" dirty="0">
                <a:latin typeface="楷体" panose="02010609060101010101" pitchFamily="49" charset="-122"/>
                <a:ea typeface="楷体" panose="02010609060101010101" pitchFamily="49" charset="-122"/>
              </a:rPr>
              <a:t>  2013</a:t>
            </a:r>
            <a:r>
              <a:rPr lang="zh-CN" altLang="en-US" b="1" dirty="0">
                <a:latin typeface="楷体" panose="02010609060101010101" pitchFamily="49" charset="-122"/>
                <a:ea typeface="楷体" panose="02010609060101010101" pitchFamily="49" charset="-122"/>
              </a:rPr>
              <a:t>年</a:t>
            </a:r>
            <a:r>
              <a:rPr lang="en-US" altLang="zh-CN" b="1" dirty="0">
                <a:latin typeface="楷体" panose="02010609060101010101" pitchFamily="49" charset="-122"/>
                <a:ea typeface="楷体" panose="02010609060101010101" pitchFamily="49" charset="-122"/>
              </a:rPr>
              <a:t>4</a:t>
            </a:r>
            <a:r>
              <a:rPr lang="zh-CN" altLang="en-US" b="1" dirty="0">
                <a:latin typeface="楷体" panose="02010609060101010101" pitchFamily="49" charset="-122"/>
                <a:ea typeface="楷体" panose="02010609060101010101" pitchFamily="49" charset="-122"/>
              </a:rPr>
              <a:t>月</a:t>
            </a:r>
            <a:r>
              <a:rPr lang="en-US" altLang="zh-CN" b="1" dirty="0">
                <a:latin typeface="楷体" panose="02010609060101010101" pitchFamily="49" charset="-122"/>
                <a:ea typeface="楷体" panose="02010609060101010101" pitchFamily="49" charset="-122"/>
              </a:rPr>
              <a:t>25</a:t>
            </a:r>
            <a:r>
              <a:rPr lang="zh-CN" altLang="en-US" b="1" dirty="0">
                <a:latin typeface="楷体" panose="02010609060101010101" pitchFamily="49" charset="-122"/>
                <a:ea typeface="楷体" panose="02010609060101010101" pitchFamily="49" charset="-122"/>
              </a:rPr>
              <a:t>日十二届全国人大常委会第二次会议通过，</a:t>
            </a:r>
            <a:r>
              <a:rPr lang="en-US" altLang="zh-CN" b="1" dirty="0">
                <a:latin typeface="楷体" panose="02010609060101010101" pitchFamily="49" charset="-122"/>
                <a:ea typeface="楷体" panose="02010609060101010101" pitchFamily="49" charset="-122"/>
              </a:rPr>
              <a:t>2013</a:t>
            </a:r>
            <a:r>
              <a:rPr lang="zh-CN" altLang="en-US" b="1" dirty="0">
                <a:latin typeface="楷体" panose="02010609060101010101" pitchFamily="49" charset="-122"/>
                <a:ea typeface="楷体" panose="02010609060101010101" pitchFamily="49" charset="-122"/>
              </a:rPr>
              <a:t>年</a:t>
            </a:r>
            <a:r>
              <a:rPr lang="en-US" altLang="zh-CN" b="1" dirty="0">
                <a:latin typeface="楷体" panose="02010609060101010101" pitchFamily="49" charset="-122"/>
                <a:ea typeface="楷体" panose="02010609060101010101" pitchFamily="49" charset="-122"/>
              </a:rPr>
              <a:t>4</a:t>
            </a:r>
            <a:r>
              <a:rPr lang="zh-CN" altLang="en-US" b="1" dirty="0">
                <a:latin typeface="楷体" panose="02010609060101010101" pitchFamily="49" charset="-122"/>
                <a:ea typeface="楷体" panose="02010609060101010101" pitchFamily="49" charset="-122"/>
              </a:rPr>
              <a:t>月</a:t>
            </a:r>
            <a:r>
              <a:rPr lang="en-US" altLang="zh-CN" b="1" dirty="0">
                <a:latin typeface="楷体" panose="02010609060101010101" pitchFamily="49" charset="-122"/>
                <a:ea typeface="楷体" panose="02010609060101010101" pitchFamily="49" charset="-122"/>
              </a:rPr>
              <a:t>25</a:t>
            </a:r>
            <a:r>
              <a:rPr lang="zh-CN" altLang="en-US" b="1" dirty="0">
                <a:latin typeface="楷体" panose="02010609060101010101" pitchFamily="49" charset="-122"/>
                <a:ea typeface="楷体" panose="02010609060101010101" pitchFamily="49" charset="-122"/>
              </a:rPr>
              <a:t>日中华人民共和国主席令第</a:t>
            </a:r>
            <a:r>
              <a:rPr lang="en-US" altLang="zh-CN" b="1" dirty="0">
                <a:latin typeface="楷体" panose="02010609060101010101" pitchFamily="49" charset="-122"/>
                <a:ea typeface="楷体" panose="02010609060101010101" pitchFamily="49" charset="-122"/>
              </a:rPr>
              <a:t>3</a:t>
            </a:r>
            <a:r>
              <a:rPr lang="zh-CN" altLang="en-US" b="1" dirty="0">
                <a:latin typeface="楷体" panose="02010609060101010101" pitchFamily="49" charset="-122"/>
                <a:ea typeface="楷体" panose="02010609060101010101" pitchFamily="49" charset="-122"/>
              </a:rPr>
              <a:t>号公布。</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旅游法</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分总则、旅游者、旅游规划和促进、旅游经营、旅游服务合同、旅游安全、旅游监督管理、旅游纠纷处理、法律责任、附则共</a:t>
            </a:r>
            <a:r>
              <a:rPr lang="en-US" altLang="zh-CN" b="1" dirty="0">
                <a:latin typeface="楷体" panose="02010609060101010101" pitchFamily="49" charset="-122"/>
                <a:ea typeface="楷体" panose="02010609060101010101" pitchFamily="49" charset="-122"/>
              </a:rPr>
              <a:t>10</a:t>
            </a:r>
            <a:r>
              <a:rPr lang="zh-CN" altLang="en-US" b="1" dirty="0">
                <a:latin typeface="楷体" panose="02010609060101010101" pitchFamily="49" charset="-122"/>
                <a:ea typeface="楷体" panose="02010609060101010101" pitchFamily="49" charset="-122"/>
              </a:rPr>
              <a:t>章</a:t>
            </a:r>
            <a:r>
              <a:rPr lang="en-US" altLang="zh-CN" b="1" dirty="0">
                <a:latin typeface="楷体" panose="02010609060101010101" pitchFamily="49" charset="-122"/>
                <a:ea typeface="楷体" panose="02010609060101010101" pitchFamily="49" charset="-122"/>
              </a:rPr>
              <a:t>112</a:t>
            </a:r>
            <a:r>
              <a:rPr lang="zh-CN" altLang="en-US" b="1" dirty="0">
                <a:latin typeface="楷体" panose="02010609060101010101" pitchFamily="49" charset="-122"/>
                <a:ea typeface="楷体" panose="02010609060101010101" pitchFamily="49" charset="-122"/>
              </a:rPr>
              <a:t>条，自</a:t>
            </a:r>
            <a:r>
              <a:rPr lang="en-US" altLang="zh-CN" b="1" dirty="0">
                <a:latin typeface="楷体" panose="02010609060101010101" pitchFamily="49" charset="-122"/>
                <a:ea typeface="楷体" panose="02010609060101010101" pitchFamily="49" charset="-122"/>
              </a:rPr>
              <a:t>2013</a:t>
            </a:r>
            <a:r>
              <a:rPr lang="zh-CN" altLang="en-US" b="1" dirty="0">
                <a:latin typeface="楷体" panose="02010609060101010101" pitchFamily="49" charset="-122"/>
                <a:ea typeface="楷体" panose="02010609060101010101" pitchFamily="49" charset="-122"/>
              </a:rPr>
              <a:t>年</a:t>
            </a:r>
            <a:r>
              <a:rPr lang="en-US" altLang="zh-CN" b="1" dirty="0">
                <a:latin typeface="楷体" panose="02010609060101010101" pitchFamily="49" charset="-122"/>
                <a:ea typeface="楷体" panose="02010609060101010101" pitchFamily="49" charset="-122"/>
              </a:rPr>
              <a:t>10</a:t>
            </a:r>
            <a:r>
              <a:rPr lang="zh-CN" altLang="en-US" b="1" dirty="0">
                <a:latin typeface="楷体" panose="02010609060101010101" pitchFamily="49" charset="-122"/>
                <a:ea typeface="楷体" panose="02010609060101010101" pitchFamily="49" charset="-122"/>
              </a:rPr>
              <a:t>月</a:t>
            </a:r>
            <a:r>
              <a:rPr lang="en-US" altLang="zh-CN" b="1" dirty="0">
                <a:latin typeface="楷体" panose="02010609060101010101" pitchFamily="49" charset="-122"/>
                <a:ea typeface="楷体" panose="02010609060101010101" pitchFamily="49" charset="-122"/>
              </a:rPr>
              <a:t>1</a:t>
            </a:r>
            <a:r>
              <a:rPr lang="zh-CN" altLang="en-US" b="1" dirty="0">
                <a:latin typeface="楷体" panose="02010609060101010101" pitchFamily="49" charset="-122"/>
                <a:ea typeface="楷体" panose="02010609060101010101" pitchFamily="49" charset="-122"/>
              </a:rPr>
              <a:t>日起施行。</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31AC7F-E303-4F2D-B1CE-6F1BDE52E6AE}"/>
              </a:ext>
            </a:extLst>
          </p:cNvPr>
          <p:cNvSpPr>
            <a:spLocks noGrp="1"/>
          </p:cNvSpPr>
          <p:nvPr>
            <p:ph type="title"/>
          </p:nvPr>
        </p:nvSpPr>
        <p:spPr/>
        <p:txBody>
          <a:bodyPr/>
          <a:lstStyle/>
          <a:p>
            <a:r>
              <a:rPr lang="zh-CN" altLang="en-US" dirty="0"/>
              <a:t>讨论</a:t>
            </a:r>
          </a:p>
        </p:txBody>
      </p:sp>
      <p:sp>
        <p:nvSpPr>
          <p:cNvPr id="3" name="内容占位符 2">
            <a:extLst>
              <a:ext uri="{FF2B5EF4-FFF2-40B4-BE49-F238E27FC236}">
                <a16:creationId xmlns:a16="http://schemas.microsoft.com/office/drawing/2014/main" id="{E88DAA37-C073-4BC1-A16C-EBCF0A8689C4}"/>
              </a:ext>
            </a:extLst>
          </p:cNvPr>
          <p:cNvSpPr>
            <a:spLocks noGrp="1"/>
          </p:cNvSpPr>
          <p:nvPr>
            <p:ph idx="1"/>
          </p:nvPr>
        </p:nvSpPr>
        <p:spPr/>
        <p:txBody>
          <a:bodyPr/>
          <a:lstStyle/>
          <a:p>
            <a:pPr algn="ctr"/>
            <a:r>
              <a:rPr lang="zh-CN" altLang="en-US" dirty="0"/>
              <a:t>政策与法规的关系</a:t>
            </a:r>
          </a:p>
        </p:txBody>
      </p:sp>
    </p:spTree>
    <p:extLst>
      <p:ext uri="{BB962C8B-B14F-4D97-AF65-F5344CB8AC3E}">
        <p14:creationId xmlns:p14="http://schemas.microsoft.com/office/powerpoint/2010/main" val="1062459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02D9D82C-474D-4BA3-896B-EF7E04BC31E7}"/>
              </a:ext>
            </a:extLst>
          </p:cNvPr>
          <p:cNvSpPr>
            <a:spLocks noGrp="1" noRot="1" noChangeArrowheads="1"/>
          </p:cNvSpPr>
          <p:nvPr>
            <p:ph type="title"/>
          </p:nvPr>
        </p:nvSpPr>
        <p:spPr>
          <a:xfrm>
            <a:off x="457200" y="457200"/>
            <a:ext cx="8229600" cy="1143000"/>
          </a:xfrm>
        </p:spPr>
        <p:txBody>
          <a:bodyPr/>
          <a:lstStyle/>
          <a:p>
            <a:r>
              <a:rPr lang="zh-CN" altLang="en-US" sz="4000" b="1">
                <a:solidFill>
                  <a:srgbClr val="663300"/>
                </a:solidFill>
                <a:latin typeface="黑体" panose="02010609060101010101" pitchFamily="49" charset="-122"/>
                <a:ea typeface="黑体" panose="02010609060101010101" pitchFamily="49" charset="-122"/>
              </a:rPr>
              <a:t>第二节  旅游法律关系</a:t>
            </a:r>
            <a:r>
              <a:rPr lang="zh-CN" altLang="en-US"/>
              <a:t> </a:t>
            </a:r>
          </a:p>
        </p:txBody>
      </p:sp>
      <p:sp>
        <p:nvSpPr>
          <p:cNvPr id="43011" name="Rectangle 3">
            <a:extLst>
              <a:ext uri="{FF2B5EF4-FFF2-40B4-BE49-F238E27FC236}">
                <a16:creationId xmlns:a16="http://schemas.microsoft.com/office/drawing/2014/main" id="{F005F6B0-8E7F-4E33-920B-D4A7778D4394}"/>
              </a:ext>
            </a:extLst>
          </p:cNvPr>
          <p:cNvSpPr>
            <a:spLocks noGrp="1" noRot="1" noChangeArrowheads="1"/>
          </p:cNvSpPr>
          <p:nvPr>
            <p:ph type="body" idx="1"/>
          </p:nvPr>
        </p:nvSpPr>
        <p:spPr/>
        <p:txBody>
          <a:bodyPr/>
          <a:lstStyle/>
          <a:p>
            <a:pPr>
              <a:buFont typeface="Wingdings" panose="05000000000000000000" pitchFamily="2" charset="2"/>
              <a:buNone/>
            </a:pPr>
            <a:endParaRPr lang="en-US" altLang="zh-CN" sz="3000" b="1">
              <a:latin typeface="楷体_GB2312" pitchFamily="49" charset="-122"/>
              <a:ea typeface="楷体_GB2312" pitchFamily="49" charset="-122"/>
            </a:endParaRPr>
          </a:p>
          <a:p>
            <a:pPr>
              <a:buFont typeface="Wingdings" panose="05000000000000000000" pitchFamily="2" charset="2"/>
              <a:buNone/>
            </a:pPr>
            <a:r>
              <a:rPr lang="zh-CN" altLang="en-US" sz="3000" b="1">
                <a:latin typeface="楷体_GB2312" pitchFamily="49" charset="-122"/>
                <a:ea typeface="楷体_GB2312" pitchFamily="49" charset="-122"/>
              </a:rPr>
              <a:t>一、旅游法律关系的概念及其特征</a:t>
            </a:r>
          </a:p>
          <a:p>
            <a:pPr>
              <a:buFont typeface="Wingdings" panose="05000000000000000000" pitchFamily="2" charset="2"/>
              <a:buNone/>
            </a:pPr>
            <a:r>
              <a:rPr lang="zh-CN" altLang="en-US" sz="3000" b="1">
                <a:latin typeface="楷体_GB2312" pitchFamily="49" charset="-122"/>
                <a:ea typeface="楷体_GB2312" pitchFamily="49" charset="-122"/>
              </a:rPr>
              <a:t>二、旅游法律关系的构成要素 </a:t>
            </a:r>
          </a:p>
          <a:p>
            <a:pPr>
              <a:buFont typeface="Wingdings" panose="05000000000000000000" pitchFamily="2" charset="2"/>
              <a:buNone/>
            </a:pPr>
            <a:r>
              <a:rPr lang="zh-CN" altLang="en-US" sz="3000" b="1">
                <a:latin typeface="楷体_GB2312" pitchFamily="49" charset="-122"/>
                <a:ea typeface="楷体_GB2312" pitchFamily="49" charset="-122"/>
              </a:rPr>
              <a:t>三、旅游法律关系的确立与保护</a:t>
            </a:r>
            <a:r>
              <a:rPr lang="zh-CN" altLang="en-US" sz="3000">
                <a:latin typeface="楷体_GB2312" pitchFamily="49" charset="-122"/>
                <a:ea typeface="楷体_GB2312" pitchFamily="49" charset="-122"/>
              </a:rPr>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955094BE-3A2B-40F2-BCF0-A754F71E94E1}"/>
              </a:ext>
            </a:extLst>
          </p:cNvPr>
          <p:cNvSpPr>
            <a:spLocks noGrp="1" noRot="1" noChangeArrowheads="1"/>
          </p:cNvSpPr>
          <p:nvPr>
            <p:ph type="title"/>
          </p:nvPr>
        </p:nvSpPr>
        <p:spPr/>
        <p:txBody>
          <a:bodyPr/>
          <a:lstStyle/>
          <a:p>
            <a:r>
              <a:rPr lang="en-US" altLang="zh-CN" sz="4000"/>
              <a:t> </a:t>
            </a:r>
            <a:r>
              <a:rPr lang="zh-CN" altLang="en-US" sz="4000" b="1">
                <a:solidFill>
                  <a:srgbClr val="800080"/>
                </a:solidFill>
                <a:latin typeface="黑体" panose="02010609060101010101" pitchFamily="49" charset="-122"/>
                <a:ea typeface="黑体" panose="02010609060101010101" pitchFamily="49" charset="-122"/>
              </a:rPr>
              <a:t>一、旅游法律关系的概念及其特征</a:t>
            </a:r>
            <a:r>
              <a:rPr lang="zh-CN" altLang="en-US" sz="4000">
                <a:latin typeface="黑体" panose="02010609060101010101" pitchFamily="49" charset="-122"/>
                <a:ea typeface="黑体" panose="02010609060101010101" pitchFamily="49" charset="-122"/>
              </a:rPr>
              <a:t> </a:t>
            </a:r>
          </a:p>
        </p:txBody>
      </p:sp>
      <p:sp>
        <p:nvSpPr>
          <p:cNvPr id="44035" name="Rectangle 3">
            <a:extLst>
              <a:ext uri="{FF2B5EF4-FFF2-40B4-BE49-F238E27FC236}">
                <a16:creationId xmlns:a16="http://schemas.microsoft.com/office/drawing/2014/main" id="{2B6D44C3-DDDE-4728-863B-B27204549E97}"/>
              </a:ext>
            </a:extLst>
          </p:cNvPr>
          <p:cNvSpPr>
            <a:spLocks noGrp="1" noRot="1" noChangeArrowheads="1"/>
          </p:cNvSpPr>
          <p:nvPr>
            <p:ph type="body" idx="1"/>
          </p:nvPr>
        </p:nvSpPr>
        <p:spPr/>
        <p:txBody>
          <a:bodyPr/>
          <a:lstStyle/>
          <a:p>
            <a:pPr>
              <a:buFont typeface="Wingdings" panose="05000000000000000000" pitchFamily="2" charset="2"/>
              <a:buNone/>
            </a:pPr>
            <a:r>
              <a:rPr lang="en-US" altLang="zh-CN" b="1" dirty="0">
                <a:solidFill>
                  <a:srgbClr val="FF0000"/>
                </a:solidFill>
                <a:latin typeface="楷体_GB2312" pitchFamily="49" charset="-122"/>
                <a:ea typeface="楷体_GB2312" pitchFamily="49" charset="-122"/>
              </a:rPr>
              <a:t>1.</a:t>
            </a:r>
            <a:r>
              <a:rPr lang="zh-CN" altLang="en-US" b="1" dirty="0">
                <a:solidFill>
                  <a:srgbClr val="FF0000"/>
                </a:solidFill>
                <a:latin typeface="楷体_GB2312" pitchFamily="49" charset="-122"/>
                <a:ea typeface="楷体_GB2312" pitchFamily="49" charset="-122"/>
              </a:rPr>
              <a:t>旅游法律关系的概念</a:t>
            </a:r>
          </a:p>
          <a:p>
            <a:pPr>
              <a:buFont typeface="Wingdings" panose="05000000000000000000" pitchFamily="2" charset="2"/>
              <a:buNone/>
            </a:pPr>
            <a:r>
              <a:rPr lang="zh-CN" altLang="en-US" sz="3000" b="1" dirty="0">
                <a:latin typeface="楷体_GB2312" pitchFamily="49" charset="-122"/>
                <a:ea typeface="楷体_GB2312" pitchFamily="49" charset="-122"/>
              </a:rPr>
              <a:t>     旅游法律关系是指由旅游法确认和调整的，在旅游活动中各方当事人之间形成的以权利和义务为内容的社会关系。</a:t>
            </a:r>
            <a:r>
              <a:rPr lang="zh-CN" altLang="en-US" dirty="0"/>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a:extLst>
              <a:ext uri="{FF2B5EF4-FFF2-40B4-BE49-F238E27FC236}">
                <a16:creationId xmlns:a16="http://schemas.microsoft.com/office/drawing/2014/main" id="{53F9CC79-E620-44E8-BEB9-31D2FB3653EC}"/>
              </a:ext>
            </a:extLst>
          </p:cNvPr>
          <p:cNvSpPr>
            <a:spLocks noGrp="1" noRot="1" noChangeArrowheads="1"/>
          </p:cNvSpPr>
          <p:nvPr>
            <p:ph type="body" idx="1"/>
          </p:nvPr>
        </p:nvSpPr>
        <p:spPr>
          <a:xfrm>
            <a:off x="457200" y="1295400"/>
            <a:ext cx="8229600" cy="4525963"/>
          </a:xfrm>
        </p:spPr>
        <p:txBody>
          <a:bodyPr/>
          <a:lstStyle/>
          <a:p>
            <a:pPr>
              <a:buFont typeface="Wingdings" panose="05000000000000000000" pitchFamily="2" charset="2"/>
              <a:buNone/>
            </a:pPr>
            <a:r>
              <a:rPr lang="en-US" altLang="zh-CN" b="1">
                <a:solidFill>
                  <a:srgbClr val="FF0000"/>
                </a:solidFill>
                <a:latin typeface="楷体_GB2312" pitchFamily="49" charset="-122"/>
                <a:ea typeface="楷体_GB2312" pitchFamily="49" charset="-122"/>
              </a:rPr>
              <a:t>2.</a:t>
            </a:r>
            <a:r>
              <a:rPr lang="zh-CN" altLang="en-US" b="1">
                <a:solidFill>
                  <a:srgbClr val="FF0000"/>
                </a:solidFill>
                <a:latin typeface="楷体_GB2312" pitchFamily="49" charset="-122"/>
                <a:ea typeface="楷体_GB2312" pitchFamily="49" charset="-122"/>
              </a:rPr>
              <a:t>旅游法律关系的特征</a:t>
            </a:r>
          </a:p>
          <a:p>
            <a:pPr>
              <a:buFont typeface="Wingdings" panose="05000000000000000000" pitchFamily="2" charset="2"/>
              <a:buNone/>
            </a:pPr>
            <a:r>
              <a:rPr lang="zh-CN" altLang="en-US" sz="3000" b="1">
                <a:latin typeface="楷体_GB2312" pitchFamily="49" charset="-122"/>
                <a:ea typeface="楷体_GB2312" pitchFamily="49" charset="-122"/>
              </a:rPr>
              <a:t>（</a:t>
            </a:r>
            <a:r>
              <a:rPr lang="en-US" altLang="zh-CN" sz="3000" b="1">
                <a:latin typeface="楷体_GB2312" pitchFamily="49" charset="-122"/>
                <a:ea typeface="楷体_GB2312" pitchFamily="49" charset="-122"/>
              </a:rPr>
              <a:t>1</a:t>
            </a:r>
            <a:r>
              <a:rPr lang="zh-CN" altLang="en-US" sz="3000" b="1">
                <a:latin typeface="楷体_GB2312" pitchFamily="49" charset="-122"/>
                <a:ea typeface="楷体_GB2312" pitchFamily="49" charset="-122"/>
              </a:rPr>
              <a:t>）旅游法律关系是受旅游法律规范调整的具体社会关系</a:t>
            </a:r>
          </a:p>
          <a:p>
            <a:pPr>
              <a:buClr>
                <a:schemeClr val="tx1"/>
              </a:buClr>
              <a:buFont typeface="Wingdings" panose="05000000000000000000" pitchFamily="2" charset="2"/>
              <a:buNone/>
            </a:pPr>
            <a:r>
              <a:rPr lang="zh-CN" altLang="en-US" sz="3000" b="1">
                <a:latin typeface="楷体_GB2312" pitchFamily="49" charset="-122"/>
                <a:ea typeface="楷体_GB2312" pitchFamily="49" charset="-122"/>
              </a:rPr>
              <a:t>（</a:t>
            </a:r>
            <a:r>
              <a:rPr lang="en-US" altLang="zh-CN" sz="3000" b="1">
                <a:latin typeface="楷体_GB2312" pitchFamily="49" charset="-122"/>
                <a:ea typeface="楷体_GB2312" pitchFamily="49" charset="-122"/>
              </a:rPr>
              <a:t>2</a:t>
            </a:r>
            <a:r>
              <a:rPr lang="zh-CN" altLang="en-US" sz="3000" b="1">
                <a:latin typeface="楷体_GB2312" pitchFamily="49" charset="-122"/>
                <a:ea typeface="楷体_GB2312" pitchFamily="49" charset="-122"/>
              </a:rPr>
              <a:t>）旅游法律关系是以权利和义务为内容的社会关系 </a:t>
            </a:r>
          </a:p>
          <a:p>
            <a:pPr>
              <a:buClr>
                <a:schemeClr val="tx1"/>
              </a:buClr>
              <a:buFont typeface="Wingdings" panose="05000000000000000000" pitchFamily="2" charset="2"/>
              <a:buNone/>
            </a:pPr>
            <a:r>
              <a:rPr lang="zh-CN" altLang="en-US" sz="3000" b="1">
                <a:latin typeface="楷体_GB2312" pitchFamily="49" charset="-122"/>
                <a:ea typeface="楷体_GB2312" pitchFamily="49" charset="-122"/>
              </a:rPr>
              <a:t>（</a:t>
            </a:r>
            <a:r>
              <a:rPr lang="en-US" altLang="zh-CN" sz="3000" b="1">
                <a:latin typeface="楷体_GB2312" pitchFamily="49" charset="-122"/>
                <a:ea typeface="楷体_GB2312" pitchFamily="49" charset="-122"/>
              </a:rPr>
              <a:t>3</a:t>
            </a:r>
            <a:r>
              <a:rPr lang="zh-CN" altLang="en-US" sz="3000" b="1">
                <a:latin typeface="楷体_GB2312" pitchFamily="49" charset="-122"/>
                <a:ea typeface="楷体_GB2312" pitchFamily="49" charset="-122"/>
              </a:rPr>
              <a:t>）旅游法律关系的产生、发展和变更是依据旅游法规进行的</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2A1620A7-8B5E-4ABC-8EB3-2FBB3EF6D335}"/>
              </a:ext>
            </a:extLst>
          </p:cNvPr>
          <p:cNvSpPr>
            <a:spLocks noGrp="1" noRot="1" noChangeArrowheads="1"/>
          </p:cNvSpPr>
          <p:nvPr>
            <p:ph type="title"/>
          </p:nvPr>
        </p:nvSpPr>
        <p:spPr/>
        <p:txBody>
          <a:bodyPr/>
          <a:lstStyle/>
          <a:p>
            <a:r>
              <a:rPr lang="zh-CN" altLang="en-US" sz="3200" b="1">
                <a:solidFill>
                  <a:srgbClr val="FF0000"/>
                </a:solidFill>
                <a:latin typeface="仿宋_GB2312" pitchFamily="49" charset="-122"/>
                <a:ea typeface="仿宋_GB2312" pitchFamily="49" charset="-122"/>
              </a:rPr>
              <a:t>（</a:t>
            </a:r>
            <a:r>
              <a:rPr lang="en-US" altLang="zh-CN" sz="3200" b="1">
                <a:solidFill>
                  <a:srgbClr val="FF0000"/>
                </a:solidFill>
                <a:latin typeface="仿宋_GB2312" pitchFamily="49" charset="-122"/>
                <a:ea typeface="仿宋_GB2312" pitchFamily="49" charset="-122"/>
              </a:rPr>
              <a:t>1</a:t>
            </a:r>
            <a:r>
              <a:rPr lang="zh-CN" altLang="en-US" sz="3200" b="1">
                <a:solidFill>
                  <a:srgbClr val="FF0000"/>
                </a:solidFill>
                <a:latin typeface="仿宋_GB2312" pitchFamily="49" charset="-122"/>
                <a:ea typeface="仿宋_GB2312" pitchFamily="49" charset="-122"/>
              </a:rPr>
              <a:t>） 旅游法律关系是受旅游法律规范调整的具体社会关系</a:t>
            </a:r>
          </a:p>
        </p:txBody>
      </p:sp>
      <p:sp>
        <p:nvSpPr>
          <p:cNvPr id="65539" name="Rectangle 3">
            <a:extLst>
              <a:ext uri="{FF2B5EF4-FFF2-40B4-BE49-F238E27FC236}">
                <a16:creationId xmlns:a16="http://schemas.microsoft.com/office/drawing/2014/main" id="{23F61D8B-7A5C-46D0-B2B8-2542FE6E64A7}"/>
              </a:ext>
            </a:extLst>
          </p:cNvPr>
          <p:cNvSpPr>
            <a:spLocks noGrp="1" noRot="1" noChangeArrowheads="1"/>
          </p:cNvSpPr>
          <p:nvPr>
            <p:ph type="body" idx="1"/>
          </p:nvPr>
        </p:nvSpPr>
        <p:spPr/>
        <p:txBody>
          <a:bodyPr/>
          <a:lstStyle/>
          <a:p>
            <a:r>
              <a:rPr lang="zh-CN" altLang="en-US" b="1">
                <a:ea typeface="楷体_GB2312" pitchFamily="49" charset="-122"/>
              </a:rPr>
              <a:t>旅游法律关系反映的是旅游活动中各方当事人之间的一种社会关系。从这个意义上说，旅游法律关系是具体的社会关系的反映。但由于旅游活动的内容和范围具有相当的广泛性，因此，旅游法律关系无论是从主体范围，还是权利、义务内容范围来看，都是十分广泛的。</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04A3CF7A-7E89-401C-9A00-9CAFF0FEB703}"/>
              </a:ext>
            </a:extLst>
          </p:cNvPr>
          <p:cNvSpPr>
            <a:spLocks noGrp="1" noRot="1" noChangeArrowheads="1"/>
          </p:cNvSpPr>
          <p:nvPr>
            <p:ph type="title"/>
          </p:nvPr>
        </p:nvSpPr>
        <p:spPr/>
        <p:txBody>
          <a:bodyPr/>
          <a:lstStyle/>
          <a:p>
            <a:r>
              <a:rPr lang="zh-CN" altLang="en-US" sz="3200" b="1">
                <a:solidFill>
                  <a:srgbClr val="FF0000"/>
                </a:solidFill>
                <a:latin typeface="仿宋_GB2312" pitchFamily="49" charset="-122"/>
                <a:ea typeface="仿宋_GB2312" pitchFamily="49" charset="-122"/>
              </a:rPr>
              <a:t>（</a:t>
            </a:r>
            <a:r>
              <a:rPr lang="en-US" altLang="zh-CN" sz="3200" b="1">
                <a:solidFill>
                  <a:srgbClr val="FF0000"/>
                </a:solidFill>
                <a:latin typeface="仿宋_GB2312" pitchFamily="49" charset="-122"/>
                <a:ea typeface="仿宋_GB2312" pitchFamily="49" charset="-122"/>
              </a:rPr>
              <a:t>2</a:t>
            </a:r>
            <a:r>
              <a:rPr lang="zh-CN" altLang="en-US" sz="3200" b="1">
                <a:solidFill>
                  <a:srgbClr val="FF0000"/>
                </a:solidFill>
                <a:latin typeface="仿宋_GB2312" pitchFamily="49" charset="-122"/>
                <a:ea typeface="仿宋_GB2312" pitchFamily="49" charset="-122"/>
              </a:rPr>
              <a:t>） 旅游法律关系是以权利和义务为内容的社会关系</a:t>
            </a:r>
          </a:p>
        </p:txBody>
      </p:sp>
      <p:sp>
        <p:nvSpPr>
          <p:cNvPr id="66563" name="Rectangle 3">
            <a:extLst>
              <a:ext uri="{FF2B5EF4-FFF2-40B4-BE49-F238E27FC236}">
                <a16:creationId xmlns:a16="http://schemas.microsoft.com/office/drawing/2014/main" id="{2E213289-26BE-4381-B65F-6F8352867F46}"/>
              </a:ext>
            </a:extLst>
          </p:cNvPr>
          <p:cNvSpPr>
            <a:spLocks noGrp="1" noRot="1" noChangeArrowheads="1"/>
          </p:cNvSpPr>
          <p:nvPr>
            <p:ph type="body" idx="1"/>
          </p:nvPr>
        </p:nvSpPr>
        <p:spPr/>
        <p:txBody>
          <a:bodyPr/>
          <a:lstStyle/>
          <a:p>
            <a:r>
              <a:rPr lang="zh-CN" altLang="en-US" b="1">
                <a:ea typeface="楷体_GB2312" pitchFamily="49" charset="-122"/>
              </a:rPr>
              <a:t>旅游关系和其他社会关系一样，之所以能成为法律关系，就在于法律规定了各方当事人之间的权利义务关系。这种权利义务关系的确认体现了国家的意志，是国家维护旅游活动秩序的重要保障。</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CB843A90-17C3-465B-A32A-ED0E7F3C3058}"/>
              </a:ext>
            </a:extLst>
          </p:cNvPr>
          <p:cNvSpPr>
            <a:spLocks noGrp="1" noRot="1" noChangeArrowheads="1"/>
          </p:cNvSpPr>
          <p:nvPr>
            <p:ph type="title"/>
          </p:nvPr>
        </p:nvSpPr>
        <p:spPr>
          <a:xfrm>
            <a:off x="457200" y="838200"/>
            <a:ext cx="8229600" cy="838200"/>
          </a:xfrm>
        </p:spPr>
        <p:txBody>
          <a:bodyPr/>
          <a:lstStyle/>
          <a:p>
            <a:r>
              <a:rPr lang="zh-CN" altLang="en-US" sz="4000" b="1">
                <a:solidFill>
                  <a:srgbClr val="663300"/>
                </a:solidFill>
                <a:latin typeface="黑体" panose="02010609060101010101" pitchFamily="49" charset="-122"/>
                <a:ea typeface="黑体" panose="02010609060101010101" pitchFamily="49" charset="-122"/>
              </a:rPr>
              <a:t>第一节 旅游法的产生和发展</a:t>
            </a:r>
            <a:br>
              <a:rPr lang="zh-CN" altLang="en-US" sz="4000" b="1">
                <a:solidFill>
                  <a:srgbClr val="663300"/>
                </a:solidFill>
                <a:latin typeface="黑体" panose="02010609060101010101" pitchFamily="49" charset="-122"/>
                <a:ea typeface="黑体" panose="02010609060101010101" pitchFamily="49" charset="-122"/>
              </a:rPr>
            </a:br>
            <a:endParaRPr lang="zh-CN" altLang="en-US" sz="4000" b="1">
              <a:solidFill>
                <a:srgbClr val="663300"/>
              </a:solidFill>
              <a:latin typeface="黑体" panose="02010609060101010101" pitchFamily="49" charset="-122"/>
              <a:ea typeface="黑体" panose="02010609060101010101" pitchFamily="49" charset="-122"/>
            </a:endParaRPr>
          </a:p>
        </p:txBody>
      </p:sp>
      <p:sp>
        <p:nvSpPr>
          <p:cNvPr id="5123" name="Rectangle 3">
            <a:extLst>
              <a:ext uri="{FF2B5EF4-FFF2-40B4-BE49-F238E27FC236}">
                <a16:creationId xmlns:a16="http://schemas.microsoft.com/office/drawing/2014/main" id="{F72755FA-BC2D-43D1-BF19-A694BEF4E111}"/>
              </a:ext>
            </a:extLst>
          </p:cNvPr>
          <p:cNvSpPr>
            <a:spLocks noGrp="1" noRot="1" noChangeArrowheads="1"/>
          </p:cNvSpPr>
          <p:nvPr>
            <p:ph type="body" idx="1"/>
          </p:nvPr>
        </p:nvSpPr>
        <p:spPr>
          <a:xfrm>
            <a:off x="304800" y="2111375"/>
            <a:ext cx="8540750" cy="2747963"/>
          </a:xfrm>
        </p:spPr>
        <p:txBody>
          <a:bodyPr/>
          <a:lstStyle/>
          <a:p>
            <a:pPr>
              <a:buFont typeface="Wingdings" panose="05000000000000000000" pitchFamily="2" charset="2"/>
              <a:buNone/>
            </a:pPr>
            <a:r>
              <a:rPr lang="en-US" altLang="zh-CN" sz="3000" b="1">
                <a:latin typeface="楷体_GB2312" pitchFamily="49" charset="-122"/>
                <a:ea typeface="楷体_GB2312" pitchFamily="49" charset="-122"/>
              </a:rPr>
              <a:t>   </a:t>
            </a:r>
            <a:r>
              <a:rPr lang="zh-CN" altLang="en-US" sz="3000" b="1">
                <a:latin typeface="楷体_GB2312" pitchFamily="49" charset="-122"/>
                <a:ea typeface="楷体_GB2312" pitchFamily="49" charset="-122"/>
              </a:rPr>
              <a:t>一、旅游业的发展与旅游法的产生 </a:t>
            </a:r>
          </a:p>
          <a:p>
            <a:pPr>
              <a:buFont typeface="Wingdings" panose="05000000000000000000" pitchFamily="2" charset="2"/>
              <a:buNone/>
            </a:pPr>
            <a:r>
              <a:rPr lang="zh-CN" altLang="en-US" sz="3000" b="1">
                <a:latin typeface="楷体_GB2312" pitchFamily="49" charset="-122"/>
                <a:ea typeface="楷体_GB2312" pitchFamily="49" charset="-122"/>
              </a:rPr>
              <a:t>   二、旅游法概念及其特点 </a:t>
            </a:r>
          </a:p>
          <a:p>
            <a:pPr>
              <a:buFont typeface="Wingdings" panose="05000000000000000000" pitchFamily="2" charset="2"/>
              <a:buNone/>
            </a:pPr>
            <a:r>
              <a:rPr lang="zh-CN" altLang="en-US" sz="3000" b="1">
                <a:latin typeface="楷体_GB2312" pitchFamily="49" charset="-122"/>
                <a:ea typeface="楷体_GB2312" pitchFamily="49" charset="-122"/>
              </a:rPr>
              <a:t>   三、国外旅游立法概况 </a:t>
            </a:r>
          </a:p>
          <a:p>
            <a:pPr>
              <a:buFont typeface="Wingdings" panose="05000000000000000000" pitchFamily="2" charset="2"/>
              <a:buNone/>
            </a:pPr>
            <a:r>
              <a:rPr lang="zh-CN" altLang="en-US" sz="3000" b="1">
                <a:latin typeface="楷体_GB2312" pitchFamily="49" charset="-122"/>
                <a:ea typeface="楷体_GB2312" pitchFamily="49" charset="-122"/>
              </a:rPr>
              <a:t>   四、我国旅游立法和旅游法制建设</a:t>
            </a:r>
            <a:r>
              <a:rPr lang="zh-CN" altLang="en-US" b="1">
                <a:latin typeface="楷体_GB2312" pitchFamily="49" charset="-122"/>
                <a:ea typeface="楷体_GB2312" pitchFamily="49" charset="-122"/>
              </a:rPr>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1DF3D7D1-75FD-4D50-BC41-E200194BB456}"/>
              </a:ext>
            </a:extLst>
          </p:cNvPr>
          <p:cNvSpPr>
            <a:spLocks noGrp="1" noRot="1" noChangeArrowheads="1"/>
          </p:cNvSpPr>
          <p:nvPr>
            <p:ph type="title"/>
          </p:nvPr>
        </p:nvSpPr>
        <p:spPr/>
        <p:txBody>
          <a:bodyPr/>
          <a:lstStyle/>
          <a:p>
            <a:r>
              <a:rPr lang="zh-CN" altLang="en-US" sz="3200" b="1">
                <a:solidFill>
                  <a:srgbClr val="FF0000"/>
                </a:solidFill>
                <a:latin typeface="仿宋_GB2312" pitchFamily="49" charset="-122"/>
                <a:ea typeface="仿宋_GB2312" pitchFamily="49" charset="-122"/>
              </a:rPr>
              <a:t>（</a:t>
            </a:r>
            <a:r>
              <a:rPr lang="en-US" altLang="zh-CN" sz="3200" b="1">
                <a:solidFill>
                  <a:srgbClr val="FF0000"/>
                </a:solidFill>
                <a:latin typeface="仿宋_GB2312" pitchFamily="49" charset="-122"/>
                <a:ea typeface="仿宋_GB2312" pitchFamily="49" charset="-122"/>
              </a:rPr>
              <a:t>3</a:t>
            </a:r>
            <a:r>
              <a:rPr lang="zh-CN" altLang="en-US" sz="3200" b="1">
                <a:solidFill>
                  <a:srgbClr val="FF0000"/>
                </a:solidFill>
                <a:latin typeface="仿宋_GB2312" pitchFamily="49" charset="-122"/>
                <a:ea typeface="仿宋_GB2312" pitchFamily="49" charset="-122"/>
              </a:rPr>
              <a:t>） 旅游法律关系的产生、发展和变更是依据旅游法规进行的</a:t>
            </a:r>
          </a:p>
        </p:txBody>
      </p:sp>
      <p:sp>
        <p:nvSpPr>
          <p:cNvPr id="67587" name="Rectangle 3">
            <a:extLst>
              <a:ext uri="{FF2B5EF4-FFF2-40B4-BE49-F238E27FC236}">
                <a16:creationId xmlns:a16="http://schemas.microsoft.com/office/drawing/2014/main" id="{69272C62-BA86-49BC-B140-D20AD761299A}"/>
              </a:ext>
            </a:extLst>
          </p:cNvPr>
          <p:cNvSpPr>
            <a:spLocks noGrp="1" noRot="1" noChangeArrowheads="1"/>
          </p:cNvSpPr>
          <p:nvPr>
            <p:ph type="body" idx="1"/>
          </p:nvPr>
        </p:nvSpPr>
        <p:spPr/>
        <p:txBody>
          <a:bodyPr/>
          <a:lstStyle/>
          <a:p>
            <a:r>
              <a:rPr lang="zh-CN" altLang="en-US" b="1">
                <a:ea typeface="楷体_GB2312" pitchFamily="49" charset="-122"/>
              </a:rPr>
              <a:t>旅游法律关系的产生和存在必须以旅游法律规范的存在为前提。由于法律关系归根到底取决于社会的物质生活条件，统治阶级会根据旅游活动的发展变化，不断对旅游法律规范进行修订、补充或废止，从而引起旅游法律关系的发展和变更。</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B0B4568B-682E-4BF1-8BB9-E722D118CE23}"/>
              </a:ext>
            </a:extLst>
          </p:cNvPr>
          <p:cNvSpPr>
            <a:spLocks noGrp="1" noRot="1" noChangeArrowheads="1"/>
          </p:cNvSpPr>
          <p:nvPr>
            <p:ph type="title"/>
          </p:nvPr>
        </p:nvSpPr>
        <p:spPr/>
        <p:txBody>
          <a:bodyPr/>
          <a:lstStyle/>
          <a:p>
            <a:r>
              <a:rPr lang="zh-CN" altLang="en-US" sz="4000" b="1">
                <a:solidFill>
                  <a:srgbClr val="800080"/>
                </a:solidFill>
                <a:latin typeface="黑体" panose="02010609060101010101" pitchFamily="49" charset="-122"/>
                <a:ea typeface="黑体" panose="02010609060101010101" pitchFamily="49" charset="-122"/>
              </a:rPr>
              <a:t>二、旅游法律关系的构成要素</a:t>
            </a:r>
          </a:p>
        </p:txBody>
      </p:sp>
      <p:sp>
        <p:nvSpPr>
          <p:cNvPr id="46083" name="Rectangle 3">
            <a:extLst>
              <a:ext uri="{FF2B5EF4-FFF2-40B4-BE49-F238E27FC236}">
                <a16:creationId xmlns:a16="http://schemas.microsoft.com/office/drawing/2014/main" id="{AD68E136-2A0C-46E4-B4A9-287D8FF7939E}"/>
              </a:ext>
            </a:extLst>
          </p:cNvPr>
          <p:cNvSpPr>
            <a:spLocks noGrp="1" noRot="1" noChangeArrowheads="1"/>
          </p:cNvSpPr>
          <p:nvPr>
            <p:ph type="body" idx="1"/>
          </p:nvPr>
        </p:nvSpPr>
        <p:spPr/>
        <p:txBody>
          <a:bodyPr/>
          <a:lstStyle/>
          <a:p>
            <a:pPr>
              <a:buFont typeface="Wingdings" panose="05000000000000000000" pitchFamily="2" charset="2"/>
              <a:buNone/>
            </a:pPr>
            <a:r>
              <a:rPr lang="en-US" altLang="zh-CN"/>
              <a:t>       </a:t>
            </a:r>
            <a:r>
              <a:rPr lang="zh-CN" altLang="en-US" b="1">
                <a:ea typeface="楷体_GB2312" pitchFamily="49" charset="-122"/>
              </a:rPr>
              <a:t>旅游法律关系和其他法律关系一样，也由</a:t>
            </a:r>
            <a:r>
              <a:rPr lang="zh-CN" altLang="en-US" b="1">
                <a:solidFill>
                  <a:srgbClr val="FF0000"/>
                </a:solidFill>
                <a:ea typeface="楷体_GB2312" pitchFamily="49" charset="-122"/>
              </a:rPr>
              <a:t>主体、客体和内容</a:t>
            </a:r>
            <a:r>
              <a:rPr lang="zh-CN" altLang="en-US" b="1">
                <a:ea typeface="楷体_GB2312" pitchFamily="49" charset="-122"/>
              </a:rPr>
              <a:t>三个基本要素构成。</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63044202-6FE4-46BB-88B3-97F9A3323C98}"/>
              </a:ext>
            </a:extLst>
          </p:cNvPr>
          <p:cNvSpPr>
            <a:spLocks noGrp="1" noRot="1" noChangeArrowheads="1"/>
          </p:cNvSpPr>
          <p:nvPr>
            <p:ph type="title"/>
          </p:nvPr>
        </p:nvSpPr>
        <p:spPr/>
        <p:txBody>
          <a:bodyPr/>
          <a:lstStyle/>
          <a:p>
            <a:r>
              <a:rPr lang="en-US" altLang="zh-CN" sz="4800" b="1">
                <a:latin typeface="楷体_GB2312" pitchFamily="49" charset="-122"/>
                <a:ea typeface="楷体_GB2312" pitchFamily="49" charset="-122"/>
              </a:rPr>
              <a:t>1. </a:t>
            </a:r>
            <a:r>
              <a:rPr lang="zh-CN" altLang="en-US" sz="4800" b="1">
                <a:latin typeface="楷体_GB2312" pitchFamily="49" charset="-122"/>
                <a:ea typeface="楷体_GB2312" pitchFamily="49" charset="-122"/>
              </a:rPr>
              <a:t>旅游法律关系的主体</a:t>
            </a:r>
          </a:p>
        </p:txBody>
      </p:sp>
      <p:sp>
        <p:nvSpPr>
          <p:cNvPr id="68611" name="Rectangle 3">
            <a:extLst>
              <a:ext uri="{FF2B5EF4-FFF2-40B4-BE49-F238E27FC236}">
                <a16:creationId xmlns:a16="http://schemas.microsoft.com/office/drawing/2014/main" id="{94FA7C0C-4124-4EF3-AFD6-24B6B50F480A}"/>
              </a:ext>
            </a:extLst>
          </p:cNvPr>
          <p:cNvSpPr>
            <a:spLocks noGrp="1" noRot="1" noChangeArrowheads="1"/>
          </p:cNvSpPr>
          <p:nvPr>
            <p:ph type="body" idx="1"/>
          </p:nvPr>
        </p:nvSpPr>
        <p:spPr>
          <a:xfrm>
            <a:off x="304800" y="1981200"/>
            <a:ext cx="8540750" cy="4191000"/>
          </a:xfrm>
        </p:spPr>
        <p:txBody>
          <a:bodyPr/>
          <a:lstStyle/>
          <a:p>
            <a:pPr>
              <a:lnSpc>
                <a:spcPct val="120000"/>
              </a:lnSpc>
            </a:pPr>
            <a:r>
              <a:rPr lang="zh-CN" altLang="en-US" sz="3400" b="1" dirty="0">
                <a:latin typeface="楷体_GB2312" pitchFamily="49" charset="-122"/>
                <a:ea typeface="楷体_GB2312" pitchFamily="49" charset="-122"/>
              </a:rPr>
              <a:t>旅游法律关系的参与者，即旅游法律关系权利的享有者和旅游法律关系义务的承担者。</a:t>
            </a:r>
            <a:endParaRPr lang="en-US" altLang="zh-CN" sz="3400" b="1" dirty="0">
              <a:latin typeface="楷体_GB2312" pitchFamily="49" charset="-122"/>
              <a:ea typeface="楷体_GB2312" pitchFamily="49" charset="-122"/>
            </a:endParaRPr>
          </a:p>
          <a:p>
            <a:pPr>
              <a:lnSpc>
                <a:spcPct val="120000"/>
              </a:lnSpc>
            </a:pPr>
            <a:r>
              <a:rPr lang="zh-CN" altLang="en-US" sz="3400" b="1" dirty="0">
                <a:latin typeface="楷体_GB2312" pitchFamily="49" charset="-122"/>
                <a:ea typeface="楷体_GB2312" pitchFamily="49" charset="-122"/>
              </a:rPr>
              <a:t>具体而言，指依照旅游法享有一定权利和承担一定义务的国家旅游行政管理机关、旅游企业、旅游者和境外旅游组织。</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a:extLst>
              <a:ext uri="{FF2B5EF4-FFF2-40B4-BE49-F238E27FC236}">
                <a16:creationId xmlns:a16="http://schemas.microsoft.com/office/drawing/2014/main" id="{F8BBCCB4-C28B-4C82-A5CE-63581B0C54C8}"/>
              </a:ext>
            </a:extLst>
          </p:cNvPr>
          <p:cNvSpPr>
            <a:spLocks noGrp="1" noRot="1" noChangeArrowheads="1"/>
          </p:cNvSpPr>
          <p:nvPr>
            <p:ph type="body" idx="1"/>
          </p:nvPr>
        </p:nvSpPr>
        <p:spPr>
          <a:xfrm>
            <a:off x="304800" y="1981200"/>
            <a:ext cx="8540750" cy="4419600"/>
          </a:xfrm>
        </p:spPr>
        <p:txBody>
          <a:bodyPr/>
          <a:lstStyle/>
          <a:p>
            <a:pPr>
              <a:lnSpc>
                <a:spcPct val="90000"/>
              </a:lnSpc>
              <a:buFont typeface="Wingdings" panose="05000000000000000000" pitchFamily="2" charset="2"/>
              <a:buNone/>
            </a:pPr>
            <a:r>
              <a:rPr lang="en-US" altLang="zh-CN" b="1" dirty="0">
                <a:latin typeface="楷体_GB2312" pitchFamily="49" charset="-122"/>
                <a:ea typeface="楷体_GB2312" pitchFamily="49" charset="-122"/>
              </a:rPr>
              <a:t>     </a:t>
            </a:r>
            <a:r>
              <a:rPr lang="zh-CN" altLang="en-US" b="1" dirty="0">
                <a:latin typeface="楷体_GB2312" pitchFamily="49" charset="-122"/>
                <a:ea typeface="楷体_GB2312" pitchFamily="49" charset="-122"/>
              </a:rPr>
              <a:t>是指旅游法律关系主体享有权利和承担义务所指向的对象，</a:t>
            </a:r>
            <a:r>
              <a:rPr lang="zh-CN" altLang="en-US" b="1" dirty="0">
                <a:solidFill>
                  <a:srgbClr val="FF0000"/>
                </a:solidFill>
                <a:latin typeface="楷体_GB2312" pitchFamily="49" charset="-122"/>
                <a:ea typeface="楷体_GB2312" pitchFamily="49" charset="-122"/>
              </a:rPr>
              <a:t>主要由物、行为以及和人身相关的精神财富三部分组成</a:t>
            </a:r>
            <a:r>
              <a:rPr lang="zh-CN" altLang="en-US" b="1" dirty="0">
                <a:latin typeface="楷体_GB2312" pitchFamily="49" charset="-122"/>
                <a:ea typeface="楷体_GB2312" pitchFamily="49" charset="-122"/>
              </a:rPr>
              <a:t>。</a:t>
            </a:r>
          </a:p>
          <a:p>
            <a:pPr>
              <a:lnSpc>
                <a:spcPct val="90000"/>
              </a:lnSpc>
            </a:pPr>
            <a:r>
              <a:rPr lang="zh-CN" altLang="en-US" b="1" dirty="0">
                <a:ea typeface="楷体_GB2312" pitchFamily="49" charset="-122"/>
              </a:rPr>
              <a:t>旅游法律关系中的</a:t>
            </a:r>
            <a:r>
              <a:rPr lang="zh-CN" altLang="en-US" b="1" dirty="0">
                <a:solidFill>
                  <a:srgbClr val="FF0000"/>
                </a:solidFill>
                <a:ea typeface="楷体_GB2312" pitchFamily="49" charset="-122"/>
              </a:rPr>
              <a:t>物</a:t>
            </a:r>
            <a:r>
              <a:rPr lang="zh-CN" altLang="en-US" b="1" dirty="0">
                <a:ea typeface="楷体_GB2312" pitchFamily="49" charset="-122"/>
              </a:rPr>
              <a:t>，从其形态上说，它可以分为旅游资源、旅游设施和旅游商品。</a:t>
            </a:r>
          </a:p>
          <a:p>
            <a:pPr>
              <a:lnSpc>
                <a:spcPct val="90000"/>
              </a:lnSpc>
            </a:pPr>
            <a:r>
              <a:rPr lang="zh-CN" altLang="en-US" b="1" dirty="0">
                <a:ea typeface="楷体_GB2312" pitchFamily="49" charset="-122"/>
              </a:rPr>
              <a:t>旅游法律关系中的</a:t>
            </a:r>
            <a:r>
              <a:rPr lang="zh-CN" altLang="en-US" b="1" dirty="0">
                <a:solidFill>
                  <a:srgbClr val="FF0000"/>
                </a:solidFill>
                <a:ea typeface="楷体_GB2312" pitchFamily="49" charset="-122"/>
              </a:rPr>
              <a:t>行为</a:t>
            </a:r>
            <a:r>
              <a:rPr lang="zh-CN" altLang="en-US" b="1" dirty="0">
                <a:ea typeface="楷体_GB2312" pitchFamily="49" charset="-122"/>
              </a:rPr>
              <a:t>，可根据主体是否作为，分为作为和不作为两种情况。</a:t>
            </a:r>
          </a:p>
          <a:p>
            <a:pPr>
              <a:lnSpc>
                <a:spcPct val="90000"/>
              </a:lnSpc>
            </a:pPr>
            <a:r>
              <a:rPr lang="zh-CN" altLang="en-US" b="1" dirty="0">
                <a:ea typeface="楷体_GB2312" pitchFamily="49" charset="-122"/>
              </a:rPr>
              <a:t>和人身相联系的</a:t>
            </a:r>
            <a:r>
              <a:rPr lang="zh-CN" altLang="en-US" b="1" dirty="0">
                <a:solidFill>
                  <a:srgbClr val="FF0000"/>
                </a:solidFill>
                <a:ea typeface="楷体_GB2312" pitchFamily="49" charset="-122"/>
              </a:rPr>
              <a:t>精神财富</a:t>
            </a:r>
            <a:r>
              <a:rPr lang="zh-CN" altLang="en-US" b="1" dirty="0">
                <a:ea typeface="楷体_GB2312" pitchFamily="49" charset="-122"/>
              </a:rPr>
              <a:t>，是指旅游法律关系中主体所取得智力成果。</a:t>
            </a:r>
            <a:endParaRPr lang="zh-CN" altLang="en-US" dirty="0"/>
          </a:p>
        </p:txBody>
      </p:sp>
      <p:sp>
        <p:nvSpPr>
          <p:cNvPr id="47109" name="Rectangle 5">
            <a:extLst>
              <a:ext uri="{FF2B5EF4-FFF2-40B4-BE49-F238E27FC236}">
                <a16:creationId xmlns:a16="http://schemas.microsoft.com/office/drawing/2014/main" id="{A0D32B64-9936-44D2-B6DE-91808CC84E86}"/>
              </a:ext>
            </a:extLst>
          </p:cNvPr>
          <p:cNvSpPr>
            <a:spLocks noGrp="1" noRot="1" noChangeArrowheads="1"/>
          </p:cNvSpPr>
          <p:nvPr>
            <p:ph type="title"/>
          </p:nvPr>
        </p:nvSpPr>
        <p:spPr>
          <a:noFill/>
          <a:ln/>
        </p:spPr>
        <p:txBody>
          <a:bodyPr/>
          <a:lstStyle/>
          <a:p>
            <a:r>
              <a:rPr lang="en-US" altLang="zh-CN" sz="4800" b="1">
                <a:latin typeface="楷体_GB2312" pitchFamily="49" charset="-122"/>
                <a:ea typeface="楷体_GB2312" pitchFamily="49" charset="-122"/>
              </a:rPr>
              <a:t>2.</a:t>
            </a:r>
            <a:r>
              <a:rPr lang="zh-CN" altLang="en-US" sz="4800" b="1">
                <a:latin typeface="楷体_GB2312" pitchFamily="49" charset="-122"/>
                <a:ea typeface="楷体_GB2312" pitchFamily="49" charset="-122"/>
              </a:rPr>
              <a:t>旅游法律关系的客体</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a:extLst>
              <a:ext uri="{FF2B5EF4-FFF2-40B4-BE49-F238E27FC236}">
                <a16:creationId xmlns:a16="http://schemas.microsoft.com/office/drawing/2014/main" id="{4E1655D3-2C44-45CD-961A-B7CED585C168}"/>
              </a:ext>
            </a:extLst>
          </p:cNvPr>
          <p:cNvSpPr>
            <a:spLocks noGrp="1" noRot="1" noChangeArrowheads="1"/>
          </p:cNvSpPr>
          <p:nvPr>
            <p:ph type="body" idx="1"/>
          </p:nvPr>
        </p:nvSpPr>
        <p:spPr>
          <a:xfrm>
            <a:off x="304800" y="1981200"/>
            <a:ext cx="8540750" cy="4495800"/>
          </a:xfrm>
        </p:spPr>
        <p:txBody>
          <a:bodyPr/>
          <a:lstStyle/>
          <a:p>
            <a:pPr>
              <a:buFont typeface="Wingdings" panose="05000000000000000000" pitchFamily="2" charset="2"/>
              <a:buNone/>
            </a:pPr>
            <a:r>
              <a:rPr lang="en-US" altLang="zh-CN" b="1">
                <a:latin typeface="楷体_GB2312" pitchFamily="49" charset="-122"/>
                <a:ea typeface="楷体_GB2312" pitchFamily="49" charset="-122"/>
              </a:rPr>
              <a:t>    </a:t>
            </a:r>
            <a:r>
              <a:rPr lang="zh-CN" altLang="en-US" b="1">
                <a:latin typeface="楷体_GB2312" pitchFamily="49" charset="-122"/>
                <a:ea typeface="楷体_GB2312" pitchFamily="49" charset="-122"/>
              </a:rPr>
              <a:t>是指旅游法律关系的主体依法所享有的权利和承担的义务。</a:t>
            </a:r>
          </a:p>
          <a:p>
            <a:r>
              <a:rPr lang="zh-CN" altLang="en-US" b="1">
                <a:ea typeface="楷体_GB2312" pitchFamily="49" charset="-122"/>
              </a:rPr>
              <a:t>旅游法律关系</a:t>
            </a:r>
            <a:r>
              <a:rPr lang="zh-CN" altLang="en-US" b="1">
                <a:solidFill>
                  <a:srgbClr val="FF0000"/>
                </a:solidFill>
                <a:ea typeface="楷体_GB2312" pitchFamily="49" charset="-122"/>
              </a:rPr>
              <a:t>主体的权利</a:t>
            </a:r>
            <a:r>
              <a:rPr lang="zh-CN" altLang="en-US" b="1">
                <a:ea typeface="楷体_GB2312" pitchFamily="49" charset="-122"/>
              </a:rPr>
              <a:t>，是指主体一方能够做出或不做出一定行为，以及要求他们相应做出或不做出一定行为的许可和保障。</a:t>
            </a:r>
          </a:p>
          <a:p>
            <a:r>
              <a:rPr lang="zh-CN" altLang="en-US" b="1">
                <a:ea typeface="楷体_GB2312" pitchFamily="49" charset="-122"/>
              </a:rPr>
              <a:t>旅游法律关系</a:t>
            </a:r>
            <a:r>
              <a:rPr lang="zh-CN" altLang="en-US" b="1">
                <a:solidFill>
                  <a:srgbClr val="FF0000"/>
                </a:solidFill>
                <a:ea typeface="楷体_GB2312" pitchFamily="49" charset="-122"/>
              </a:rPr>
              <a:t>主体的义务</a:t>
            </a:r>
            <a:r>
              <a:rPr lang="zh-CN" altLang="en-US" b="1">
                <a:ea typeface="楷体_GB2312" pitchFamily="49" charset="-122"/>
              </a:rPr>
              <a:t>，是指主体一方为了满足对方某种利益上的要求必须做出或不做出某种行为的约束。</a:t>
            </a:r>
            <a:r>
              <a:rPr lang="zh-CN" altLang="en-US"/>
              <a:t>  </a:t>
            </a:r>
          </a:p>
        </p:txBody>
      </p:sp>
      <p:sp>
        <p:nvSpPr>
          <p:cNvPr id="48132" name="Rectangle 4">
            <a:extLst>
              <a:ext uri="{FF2B5EF4-FFF2-40B4-BE49-F238E27FC236}">
                <a16:creationId xmlns:a16="http://schemas.microsoft.com/office/drawing/2014/main" id="{773E4FB3-DD74-47B5-9137-B1B0862383AB}"/>
              </a:ext>
            </a:extLst>
          </p:cNvPr>
          <p:cNvSpPr>
            <a:spLocks noGrp="1" noRot="1" noChangeArrowheads="1"/>
          </p:cNvSpPr>
          <p:nvPr>
            <p:ph type="title"/>
          </p:nvPr>
        </p:nvSpPr>
        <p:spPr>
          <a:noFill/>
          <a:ln/>
        </p:spPr>
        <p:txBody>
          <a:bodyPr/>
          <a:lstStyle/>
          <a:p>
            <a:r>
              <a:rPr lang="en-US" altLang="zh-CN" sz="5400" b="1">
                <a:latin typeface="楷体_GB2312" pitchFamily="49" charset="-122"/>
                <a:ea typeface="楷体_GB2312" pitchFamily="49" charset="-122"/>
              </a:rPr>
              <a:t>3.</a:t>
            </a:r>
            <a:r>
              <a:rPr lang="zh-CN" altLang="en-US" sz="5400" b="1">
                <a:latin typeface="楷体_GB2312" pitchFamily="49" charset="-122"/>
                <a:ea typeface="楷体_GB2312" pitchFamily="49" charset="-122"/>
              </a:rPr>
              <a:t>旅游法律关系的内容</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D2E28B6C-78D7-42FA-802A-B77840F02FAB}"/>
              </a:ext>
            </a:extLst>
          </p:cNvPr>
          <p:cNvSpPr>
            <a:spLocks noGrp="1" noRot="1" noChangeArrowheads="1"/>
          </p:cNvSpPr>
          <p:nvPr>
            <p:ph type="title"/>
          </p:nvPr>
        </p:nvSpPr>
        <p:spPr/>
        <p:txBody>
          <a:bodyPr/>
          <a:lstStyle/>
          <a:p>
            <a:r>
              <a:rPr lang="zh-CN" altLang="en-US" sz="4000">
                <a:solidFill>
                  <a:srgbClr val="800080"/>
                </a:solidFill>
                <a:ea typeface="黑体" panose="02010609060101010101" pitchFamily="49" charset="-122"/>
              </a:rPr>
              <a:t>三、旅游法律关系的确立与保护</a:t>
            </a:r>
          </a:p>
        </p:txBody>
      </p:sp>
      <p:sp>
        <p:nvSpPr>
          <p:cNvPr id="49155" name="Rectangle 3">
            <a:extLst>
              <a:ext uri="{FF2B5EF4-FFF2-40B4-BE49-F238E27FC236}">
                <a16:creationId xmlns:a16="http://schemas.microsoft.com/office/drawing/2014/main" id="{32494F09-B7D7-49E9-A736-59F8FEE52588}"/>
              </a:ext>
            </a:extLst>
          </p:cNvPr>
          <p:cNvSpPr>
            <a:spLocks noGrp="1" noRot="1" noChangeArrowheads="1"/>
          </p:cNvSpPr>
          <p:nvPr>
            <p:ph type="body" idx="1"/>
          </p:nvPr>
        </p:nvSpPr>
        <p:spPr>
          <a:xfrm>
            <a:off x="304800" y="1981200"/>
            <a:ext cx="8540750" cy="3860800"/>
          </a:xfrm>
        </p:spPr>
        <p:txBody>
          <a:bodyPr/>
          <a:lstStyle/>
          <a:p>
            <a:pPr>
              <a:buFont typeface="Wingdings" panose="05000000000000000000" pitchFamily="2" charset="2"/>
              <a:buNone/>
            </a:pPr>
            <a:r>
              <a:rPr lang="en-US" altLang="zh-CN" b="1">
                <a:latin typeface="楷体_GB2312" pitchFamily="49" charset="-122"/>
                <a:ea typeface="楷体_GB2312" pitchFamily="49" charset="-122"/>
              </a:rPr>
              <a:t>1.</a:t>
            </a:r>
            <a:r>
              <a:rPr lang="zh-CN" altLang="en-US" b="1">
                <a:latin typeface="楷体_GB2312" pitchFamily="49" charset="-122"/>
                <a:ea typeface="楷体_GB2312" pitchFamily="49" charset="-122"/>
              </a:rPr>
              <a:t>旅游法律关系的确立</a:t>
            </a:r>
          </a:p>
          <a:p>
            <a:pPr>
              <a:buFont typeface="Wingdings" panose="05000000000000000000" pitchFamily="2" charset="2"/>
              <a:buNone/>
            </a:pPr>
            <a:r>
              <a:rPr lang="zh-CN" altLang="en-US" b="1"/>
              <a:t>       </a:t>
            </a:r>
            <a:r>
              <a:rPr lang="zh-CN" altLang="en-US" b="1">
                <a:solidFill>
                  <a:srgbClr val="FF0000"/>
                </a:solidFill>
                <a:ea typeface="楷体_GB2312" pitchFamily="49" charset="-122"/>
              </a:rPr>
              <a:t>旅游法律事实的出现，才能确立旅游法律关系。</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76168718-DE4B-4DA5-8312-73EDAFBDB1BF}"/>
              </a:ext>
            </a:extLst>
          </p:cNvPr>
          <p:cNvSpPr>
            <a:spLocks noGrp="1" noRot="1" noChangeArrowheads="1"/>
          </p:cNvSpPr>
          <p:nvPr>
            <p:ph type="title"/>
          </p:nvPr>
        </p:nvSpPr>
        <p:spPr/>
        <p:txBody>
          <a:bodyPr/>
          <a:lstStyle/>
          <a:p>
            <a:r>
              <a:rPr lang="en-US" altLang="zh-CN" b="1">
                <a:latin typeface="楷体_GB2312" pitchFamily="49" charset="-122"/>
                <a:ea typeface="楷体_GB2312" pitchFamily="49" charset="-122"/>
              </a:rPr>
              <a:t>1</a:t>
            </a:r>
            <a:r>
              <a:rPr lang="zh-CN" altLang="en-US" b="1">
                <a:latin typeface="楷体_GB2312" pitchFamily="49" charset="-122"/>
                <a:ea typeface="楷体_GB2312" pitchFamily="49" charset="-122"/>
              </a:rPr>
              <a:t>、法律事实</a:t>
            </a:r>
          </a:p>
        </p:txBody>
      </p:sp>
      <p:sp>
        <p:nvSpPr>
          <p:cNvPr id="69635" name="Rectangle 3">
            <a:extLst>
              <a:ext uri="{FF2B5EF4-FFF2-40B4-BE49-F238E27FC236}">
                <a16:creationId xmlns:a16="http://schemas.microsoft.com/office/drawing/2014/main" id="{3B028C66-0B89-4EAB-BCB3-C4B9FF3969E5}"/>
              </a:ext>
            </a:extLst>
          </p:cNvPr>
          <p:cNvSpPr>
            <a:spLocks noGrp="1" noRot="1" noChangeArrowheads="1"/>
          </p:cNvSpPr>
          <p:nvPr>
            <p:ph type="body" idx="1"/>
          </p:nvPr>
        </p:nvSpPr>
        <p:spPr>
          <a:xfrm>
            <a:off x="304800" y="1981200"/>
            <a:ext cx="8540750" cy="4419600"/>
          </a:xfrm>
        </p:spPr>
        <p:txBody>
          <a:bodyPr/>
          <a:lstStyle/>
          <a:p>
            <a:pPr>
              <a:buClr>
                <a:schemeClr val="tx1"/>
              </a:buClr>
              <a:buFont typeface="Wingdings" panose="05000000000000000000" pitchFamily="2" charset="2"/>
              <a:buChar char="Ø"/>
            </a:pPr>
            <a:r>
              <a:rPr lang="zh-CN" altLang="en-US" b="1" dirty="0">
                <a:latin typeface="楷体_GB2312" pitchFamily="49" charset="-122"/>
                <a:ea typeface="楷体_GB2312" pitchFamily="49" charset="-122"/>
              </a:rPr>
              <a:t>含义</a:t>
            </a:r>
            <a:r>
              <a:rPr lang="en-US" altLang="zh-CN" b="1" dirty="0">
                <a:latin typeface="楷体_GB2312" pitchFamily="49" charset="-122"/>
                <a:ea typeface="楷体_GB2312" pitchFamily="49" charset="-122"/>
              </a:rPr>
              <a:t>:</a:t>
            </a:r>
            <a:r>
              <a:rPr lang="zh-CN" altLang="en-US" b="1" dirty="0">
                <a:solidFill>
                  <a:srgbClr val="FF0000"/>
                </a:solidFill>
                <a:latin typeface="楷体_GB2312" pitchFamily="49" charset="-122"/>
                <a:ea typeface="楷体_GB2312" pitchFamily="49" charset="-122"/>
              </a:rPr>
              <a:t>能引起法律关系发生、变更或终止的各种事实的总称。</a:t>
            </a:r>
          </a:p>
          <a:p>
            <a:pPr>
              <a:buClr>
                <a:schemeClr val="tx1"/>
              </a:buClr>
              <a:buFont typeface="Wingdings" panose="05000000000000000000" pitchFamily="2" charset="2"/>
              <a:buNone/>
            </a:pPr>
            <a:r>
              <a:rPr lang="zh-CN" altLang="en-US" b="1" dirty="0">
                <a:latin typeface="楷体_GB2312" pitchFamily="49" charset="-122"/>
                <a:ea typeface="楷体_GB2312" pitchFamily="49" charset="-122"/>
              </a:rPr>
              <a:t>（</a:t>
            </a:r>
            <a:r>
              <a:rPr lang="en-US" altLang="zh-CN" b="1" dirty="0">
                <a:latin typeface="楷体_GB2312" pitchFamily="49" charset="-122"/>
                <a:ea typeface="楷体_GB2312" pitchFamily="49" charset="-122"/>
              </a:rPr>
              <a:t>1</a:t>
            </a:r>
            <a:r>
              <a:rPr lang="zh-CN" altLang="en-US" b="1" dirty="0">
                <a:latin typeface="楷体_GB2312" pitchFamily="49" charset="-122"/>
                <a:ea typeface="楷体_GB2312" pitchFamily="49" charset="-122"/>
              </a:rPr>
              <a:t>）由于法律事实的存在和产生，导致法律关系的形成、变更和消灭。</a:t>
            </a:r>
          </a:p>
          <a:p>
            <a:pPr>
              <a:buClr>
                <a:schemeClr val="tx1"/>
              </a:buClr>
              <a:buFont typeface="Wingdings" panose="05000000000000000000" pitchFamily="2" charset="2"/>
              <a:buNone/>
            </a:pPr>
            <a:r>
              <a:rPr lang="zh-CN" altLang="en-US" b="1" dirty="0">
                <a:latin typeface="楷体_GB2312" pitchFamily="49" charset="-122"/>
                <a:ea typeface="楷体_GB2312" pitchFamily="49" charset="-122"/>
              </a:rPr>
              <a:t>（</a:t>
            </a:r>
            <a:r>
              <a:rPr lang="en-US" altLang="zh-CN" b="1" dirty="0">
                <a:latin typeface="楷体_GB2312" pitchFamily="49" charset="-122"/>
                <a:ea typeface="楷体_GB2312" pitchFamily="49" charset="-122"/>
              </a:rPr>
              <a:t>2</a:t>
            </a:r>
            <a:r>
              <a:rPr lang="zh-CN" altLang="en-US" b="1" dirty="0">
                <a:latin typeface="楷体_GB2312" pitchFamily="49" charset="-122"/>
                <a:ea typeface="楷体_GB2312" pitchFamily="49" charset="-122"/>
              </a:rPr>
              <a:t>）并非所有事实都可以称为法律事实，只有那些能够引起法律后果的客观情况，才能称为</a:t>
            </a:r>
            <a:r>
              <a:rPr lang="zh-CN" altLang="en-US" b="1" dirty="0">
                <a:ea typeface="楷体_GB2312" pitchFamily="49" charset="-122"/>
              </a:rPr>
              <a:t>“</a:t>
            </a:r>
            <a:r>
              <a:rPr lang="zh-CN" altLang="en-US" b="1" dirty="0">
                <a:latin typeface="楷体_GB2312" pitchFamily="49" charset="-122"/>
                <a:ea typeface="楷体_GB2312" pitchFamily="49" charset="-122"/>
              </a:rPr>
              <a:t>法律事实</a:t>
            </a:r>
            <a:r>
              <a:rPr lang="zh-CN" altLang="en-US" b="1" dirty="0">
                <a:ea typeface="楷体_GB2312" pitchFamily="49" charset="-122"/>
              </a:rPr>
              <a:t>”</a:t>
            </a:r>
            <a:r>
              <a:rPr lang="zh-CN" altLang="en-US" b="1" dirty="0">
                <a:latin typeface="楷体_GB2312" pitchFamily="49" charset="-122"/>
                <a:ea typeface="楷体_GB2312" pitchFamily="49" charset="-122"/>
              </a:rPr>
              <a:t>。</a:t>
            </a:r>
            <a:endParaRPr lang="zh-CN" altLang="en-US" dirty="0">
              <a:latin typeface="楷体_GB2312" pitchFamily="49" charset="-122"/>
              <a:ea typeface="楷体_GB2312" pitchFamily="49"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a:extLst>
              <a:ext uri="{FF2B5EF4-FFF2-40B4-BE49-F238E27FC236}">
                <a16:creationId xmlns:a16="http://schemas.microsoft.com/office/drawing/2014/main" id="{037ADD90-59D0-4617-AAAF-287732CE166F}"/>
              </a:ext>
            </a:extLst>
          </p:cNvPr>
          <p:cNvSpPr>
            <a:spLocks noGrp="1" noRot="1" noChangeArrowheads="1"/>
          </p:cNvSpPr>
          <p:nvPr>
            <p:ph type="body" idx="1"/>
          </p:nvPr>
        </p:nvSpPr>
        <p:spPr>
          <a:xfrm>
            <a:off x="304800" y="990600"/>
            <a:ext cx="8610600" cy="5486400"/>
          </a:xfrm>
        </p:spPr>
        <p:txBody>
          <a:bodyPr/>
          <a:lstStyle/>
          <a:p>
            <a:pPr>
              <a:buClr>
                <a:schemeClr val="tx1"/>
              </a:buClr>
              <a:buFont typeface="Wingdings" panose="05000000000000000000" pitchFamily="2" charset="2"/>
              <a:buChar char="Ø"/>
            </a:pPr>
            <a:r>
              <a:rPr lang="zh-CN" altLang="en-US" b="1" dirty="0">
                <a:latin typeface="楷体_GB2312" pitchFamily="49" charset="-122"/>
                <a:ea typeface="楷体_GB2312" pitchFamily="49" charset="-122"/>
              </a:rPr>
              <a:t>法律事实的分类 </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按性质划分</a:t>
            </a:r>
          </a:p>
          <a:p>
            <a:pPr>
              <a:buClr>
                <a:schemeClr val="tx1"/>
              </a:buClr>
              <a:buFont typeface="Wingdings" panose="05000000000000000000" pitchFamily="2" charset="2"/>
              <a:buNone/>
            </a:pPr>
            <a:r>
              <a:rPr lang="zh-CN" altLang="en-US" b="1" dirty="0">
                <a:latin typeface="楷体_GB2312" pitchFamily="49" charset="-122"/>
                <a:ea typeface="楷体_GB2312" pitchFamily="49" charset="-122"/>
              </a:rPr>
              <a:t>  </a:t>
            </a:r>
            <a:r>
              <a:rPr lang="en-US" altLang="zh-CN" b="1" dirty="0">
                <a:solidFill>
                  <a:srgbClr val="FF0000"/>
                </a:solidFill>
                <a:latin typeface="楷体_GB2312" pitchFamily="49" charset="-122"/>
                <a:ea typeface="楷体_GB2312" pitchFamily="49" charset="-122"/>
              </a:rPr>
              <a:t>1)</a:t>
            </a:r>
            <a:r>
              <a:rPr lang="zh-CN" altLang="en-US" b="1" dirty="0">
                <a:solidFill>
                  <a:srgbClr val="FF0000"/>
                </a:solidFill>
                <a:latin typeface="楷体_GB2312" pitchFamily="49" charset="-122"/>
                <a:ea typeface="楷体_GB2312" pitchFamily="49" charset="-122"/>
              </a:rPr>
              <a:t>事件：</a:t>
            </a:r>
            <a:r>
              <a:rPr lang="zh-CN" altLang="en-US" b="1" dirty="0">
                <a:latin typeface="楷体_GB2312" pitchFamily="49" charset="-122"/>
                <a:ea typeface="楷体_GB2312" pitchFamily="49" charset="-122"/>
              </a:rPr>
              <a:t>又称为法律事件，是指与当事人意志无关，能够引起法律关系产生、变更或消灭的事实。</a:t>
            </a:r>
          </a:p>
          <a:p>
            <a:pPr>
              <a:buClr>
                <a:schemeClr val="tx1"/>
              </a:buClr>
              <a:buFont typeface="Wingdings" panose="05000000000000000000" pitchFamily="2" charset="2"/>
              <a:buNone/>
            </a:pPr>
            <a:r>
              <a:rPr lang="zh-CN" altLang="en-US" b="1" dirty="0">
                <a:latin typeface="楷体_GB2312" pitchFamily="49" charset="-122"/>
                <a:ea typeface="楷体_GB2312" pitchFamily="49" charset="-122"/>
              </a:rPr>
              <a:t>  </a:t>
            </a:r>
            <a:r>
              <a:rPr lang="en-US" altLang="zh-CN" b="1" dirty="0">
                <a:solidFill>
                  <a:srgbClr val="FF0000"/>
                </a:solidFill>
                <a:latin typeface="楷体_GB2312" pitchFamily="49" charset="-122"/>
                <a:ea typeface="楷体_GB2312" pitchFamily="49" charset="-122"/>
              </a:rPr>
              <a:t>2)</a:t>
            </a:r>
            <a:r>
              <a:rPr lang="zh-CN" altLang="en-US" b="1" dirty="0">
                <a:solidFill>
                  <a:srgbClr val="FF0000"/>
                </a:solidFill>
                <a:latin typeface="楷体_GB2312" pitchFamily="49" charset="-122"/>
                <a:ea typeface="楷体_GB2312" pitchFamily="49" charset="-122"/>
              </a:rPr>
              <a:t>行为：</a:t>
            </a:r>
            <a:r>
              <a:rPr lang="zh-CN" altLang="en-US" b="1" dirty="0">
                <a:latin typeface="楷体_GB2312" pitchFamily="49" charset="-122"/>
                <a:ea typeface="楷体_GB2312" pitchFamily="49" charset="-122"/>
              </a:rPr>
              <a:t>又称为有法律意义的行为，是指与当事人意志有关，能够引起法律关系产生、变更和消灭的作为和不作为。分为合法行为与违法行为。</a:t>
            </a:r>
            <a:endParaRPr lang="en-US" altLang="zh-CN" b="1" dirty="0">
              <a:latin typeface="楷体_GB2312" pitchFamily="49" charset="-122"/>
              <a:ea typeface="楷体_GB2312" pitchFamily="49"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a:extLst>
              <a:ext uri="{FF2B5EF4-FFF2-40B4-BE49-F238E27FC236}">
                <a16:creationId xmlns:a16="http://schemas.microsoft.com/office/drawing/2014/main" id="{84B3BE76-D730-4EFB-A278-A286D1A8885C}"/>
              </a:ext>
            </a:extLst>
          </p:cNvPr>
          <p:cNvSpPr>
            <a:spLocks noGrp="1" noRot="1" noChangeArrowheads="1"/>
          </p:cNvSpPr>
          <p:nvPr>
            <p:ph type="body" idx="1"/>
          </p:nvPr>
        </p:nvSpPr>
        <p:spPr>
          <a:xfrm>
            <a:off x="457200" y="1905000"/>
            <a:ext cx="8229600" cy="3992563"/>
          </a:xfrm>
        </p:spPr>
        <p:txBody>
          <a:bodyPr/>
          <a:lstStyle/>
          <a:p>
            <a:pPr>
              <a:buFont typeface="Wingdings" panose="05000000000000000000" pitchFamily="2" charset="2"/>
              <a:buNone/>
            </a:pPr>
            <a:endParaRPr lang="en-US" altLang="zh-CN" b="1">
              <a:latin typeface="楷体_GB2312" pitchFamily="49" charset="-122"/>
              <a:ea typeface="楷体_GB2312" pitchFamily="49" charset="-122"/>
            </a:endParaRPr>
          </a:p>
          <a:p>
            <a:pPr>
              <a:buFont typeface="Wingdings" panose="05000000000000000000" pitchFamily="2" charset="2"/>
              <a:buNone/>
            </a:pPr>
            <a:r>
              <a:rPr lang="en-US" altLang="zh-CN" b="1">
                <a:latin typeface="楷体_GB2312" pitchFamily="49" charset="-122"/>
                <a:ea typeface="楷体_GB2312" pitchFamily="49" charset="-122"/>
              </a:rPr>
              <a:t>     </a:t>
            </a:r>
            <a:r>
              <a:rPr lang="zh-CN" altLang="en-US" b="1">
                <a:latin typeface="楷体_GB2312" pitchFamily="49" charset="-122"/>
                <a:ea typeface="楷体_GB2312" pitchFamily="49" charset="-122"/>
              </a:rPr>
              <a:t>一般来说，法律规范本身并不能直接引起法律关系的出现。</a:t>
            </a:r>
            <a:r>
              <a:rPr lang="zh-CN" altLang="en-US" b="1">
                <a:solidFill>
                  <a:srgbClr val="FF0000"/>
                </a:solidFill>
                <a:latin typeface="楷体_GB2312" pitchFamily="49" charset="-122"/>
                <a:ea typeface="楷体_GB2312" pitchFamily="49" charset="-122"/>
              </a:rPr>
              <a:t>只有当法律规范的假定情况出现时，才会引起具体的法律关系的产生、变更和消灭。</a:t>
            </a:r>
            <a:r>
              <a:rPr lang="zh-CN" altLang="en-US" b="1">
                <a:latin typeface="楷体_GB2312" pitchFamily="49" charset="-122"/>
                <a:ea typeface="楷体_GB2312" pitchFamily="49" charset="-122"/>
              </a:rPr>
              <a:t> </a:t>
            </a:r>
          </a:p>
        </p:txBody>
      </p:sp>
      <p:sp>
        <p:nvSpPr>
          <p:cNvPr id="51204" name="Rectangle 4">
            <a:extLst>
              <a:ext uri="{FF2B5EF4-FFF2-40B4-BE49-F238E27FC236}">
                <a16:creationId xmlns:a16="http://schemas.microsoft.com/office/drawing/2014/main" id="{C796F53B-D7AE-42E6-83E9-CF9096076691}"/>
              </a:ext>
            </a:extLst>
          </p:cNvPr>
          <p:cNvSpPr>
            <a:spLocks noGrp="1" noRot="1" noChangeArrowheads="1"/>
          </p:cNvSpPr>
          <p:nvPr>
            <p:ph type="title"/>
          </p:nvPr>
        </p:nvSpPr>
        <p:spPr>
          <a:noFill/>
          <a:ln/>
        </p:spPr>
        <p:txBody>
          <a:bodyPr/>
          <a:lstStyle/>
          <a:p>
            <a:r>
              <a:rPr lang="en-US" altLang="zh-CN" sz="4000">
                <a:latin typeface="楷体_GB2312" pitchFamily="49" charset="-122"/>
                <a:ea typeface="楷体_GB2312" pitchFamily="49" charset="-122"/>
              </a:rPr>
              <a:t>2</a:t>
            </a:r>
            <a:r>
              <a:rPr lang="en-US" altLang="zh-CN" sz="4000" b="1">
                <a:latin typeface="楷体_GB2312" pitchFamily="49" charset="-122"/>
                <a:ea typeface="楷体_GB2312" pitchFamily="49" charset="-122"/>
              </a:rPr>
              <a:t>.</a:t>
            </a:r>
            <a:r>
              <a:rPr lang="zh-CN" altLang="en-US" sz="4000" b="1">
                <a:latin typeface="楷体_GB2312" pitchFamily="49" charset="-122"/>
                <a:ea typeface="楷体_GB2312" pitchFamily="49" charset="-122"/>
              </a:rPr>
              <a:t>旅游法律关系的产生、变更和消灭</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3">
            <a:extLst>
              <a:ext uri="{FF2B5EF4-FFF2-40B4-BE49-F238E27FC236}">
                <a16:creationId xmlns:a16="http://schemas.microsoft.com/office/drawing/2014/main" id="{6D876B1B-9C7D-4CF9-A56A-92F8D059CCAF}"/>
              </a:ext>
            </a:extLst>
          </p:cNvPr>
          <p:cNvSpPr>
            <a:spLocks noGrp="1" noRot="1" noChangeArrowheads="1"/>
          </p:cNvSpPr>
          <p:nvPr>
            <p:ph type="body" idx="1"/>
          </p:nvPr>
        </p:nvSpPr>
        <p:spPr>
          <a:xfrm>
            <a:off x="304800" y="1143000"/>
            <a:ext cx="8540750" cy="5334000"/>
          </a:xfrm>
        </p:spPr>
        <p:txBody>
          <a:bodyPr/>
          <a:lstStyle/>
          <a:p>
            <a:r>
              <a:rPr lang="zh-CN" altLang="en-US" b="1" dirty="0">
                <a:solidFill>
                  <a:srgbClr val="FF0000"/>
                </a:solidFill>
                <a:latin typeface="楷体_GB2312" pitchFamily="49" charset="-122"/>
                <a:ea typeface="楷体_GB2312" pitchFamily="49" charset="-122"/>
              </a:rPr>
              <a:t>旅游法律关系的产生是指旅游法律关系主体之间权利义务关系的形成。</a:t>
            </a:r>
          </a:p>
          <a:p>
            <a:r>
              <a:rPr lang="zh-CN" altLang="en-US" b="1" dirty="0">
                <a:latin typeface="楷体_GB2312" pitchFamily="49" charset="-122"/>
                <a:ea typeface="楷体_GB2312" pitchFamily="49" charset="-122"/>
              </a:rPr>
              <a:t>旅游合同或住宿合同的签订意味着旅游者与旅行社、旅游者与饭店之间权利义务关系的产生。</a:t>
            </a:r>
          </a:p>
          <a:p>
            <a:r>
              <a:rPr lang="zh-CN" altLang="en-US" b="1" dirty="0">
                <a:latin typeface="楷体_GB2312" pitchFamily="49" charset="-122"/>
                <a:ea typeface="楷体_GB2312" pitchFamily="49" charset="-122"/>
              </a:rPr>
              <a:t>例如，旅游者王先生来到</a:t>
            </a:r>
            <a:r>
              <a:rPr lang="en-US" altLang="zh-CN" b="1" dirty="0">
                <a:latin typeface="楷体_GB2312" pitchFamily="49" charset="-122"/>
                <a:ea typeface="楷体_GB2312" pitchFamily="49" charset="-122"/>
              </a:rPr>
              <a:t>A</a:t>
            </a:r>
            <a:r>
              <a:rPr lang="zh-CN" altLang="en-US" b="1" dirty="0">
                <a:latin typeface="楷体_GB2312" pitchFamily="49" charset="-122"/>
                <a:ea typeface="楷体_GB2312" pitchFamily="49" charset="-122"/>
              </a:rPr>
              <a:t>市一饭店办理完住宿手续，拿到房卡，他与饭店的权利义务关系形成，双方的旅游法律关系随即产生。</a:t>
            </a:r>
            <a:r>
              <a:rPr lang="zh-CN" altLang="en-US" dirty="0"/>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686AEC7-24C5-4FB4-B93F-13034E635CB7}"/>
              </a:ext>
            </a:extLst>
          </p:cNvPr>
          <p:cNvSpPr>
            <a:spLocks noGrp="1" noRot="1" noChangeArrowheads="1"/>
          </p:cNvSpPr>
          <p:nvPr>
            <p:ph type="title"/>
          </p:nvPr>
        </p:nvSpPr>
        <p:spPr>
          <a:xfrm>
            <a:off x="304800" y="304800"/>
            <a:ext cx="8540750" cy="1143000"/>
          </a:xfrm>
        </p:spPr>
        <p:txBody>
          <a:bodyPr/>
          <a:lstStyle/>
          <a:p>
            <a:r>
              <a:rPr lang="zh-CN" altLang="en-US" sz="4000" b="1">
                <a:solidFill>
                  <a:srgbClr val="800080"/>
                </a:solidFill>
                <a:ea typeface="黑体" panose="02010609060101010101" pitchFamily="49" charset="-122"/>
              </a:rPr>
              <a:t>一、旅游业的发展与旅游法的产生</a:t>
            </a:r>
          </a:p>
        </p:txBody>
      </p:sp>
      <p:sp>
        <p:nvSpPr>
          <p:cNvPr id="6147" name="Rectangle 3">
            <a:extLst>
              <a:ext uri="{FF2B5EF4-FFF2-40B4-BE49-F238E27FC236}">
                <a16:creationId xmlns:a16="http://schemas.microsoft.com/office/drawing/2014/main" id="{097CA6D2-BFEF-4073-A965-F0CE647BDFD0}"/>
              </a:ext>
            </a:extLst>
          </p:cNvPr>
          <p:cNvSpPr>
            <a:spLocks noGrp="1" noRot="1" noChangeArrowheads="1"/>
          </p:cNvSpPr>
          <p:nvPr>
            <p:ph type="body" idx="1"/>
          </p:nvPr>
        </p:nvSpPr>
        <p:spPr>
          <a:xfrm>
            <a:off x="457200" y="1371600"/>
            <a:ext cx="8229600" cy="4754563"/>
          </a:xfrm>
        </p:spPr>
        <p:txBody>
          <a:bodyPr/>
          <a:lstStyle/>
          <a:p>
            <a:pPr>
              <a:buFont typeface="Wingdings" panose="05000000000000000000" pitchFamily="2" charset="2"/>
              <a:buNone/>
            </a:pPr>
            <a:r>
              <a:rPr lang="en-US" altLang="zh-CN" sz="3600" b="1">
                <a:latin typeface="仿宋_GB2312" pitchFamily="49" charset="-122"/>
                <a:ea typeface="仿宋_GB2312" pitchFamily="49" charset="-122"/>
              </a:rPr>
              <a:t>1.</a:t>
            </a:r>
            <a:r>
              <a:rPr lang="zh-CN" altLang="en-US" sz="3600" b="1">
                <a:latin typeface="仿宋_GB2312" pitchFamily="49" charset="-122"/>
                <a:ea typeface="仿宋_GB2312" pitchFamily="49" charset="-122"/>
              </a:rPr>
              <a:t>旅游业的发展</a:t>
            </a:r>
          </a:p>
          <a:p>
            <a:pPr>
              <a:buFont typeface="Wingdings" panose="05000000000000000000" pitchFamily="2" charset="2"/>
              <a:buNone/>
            </a:pPr>
            <a:r>
              <a:rPr lang="zh-CN" altLang="en-US" sz="3000" b="1">
                <a:latin typeface="楷体_GB2312" pitchFamily="49" charset="-122"/>
                <a:ea typeface="楷体_GB2312" pitchFamily="49" charset="-122"/>
              </a:rPr>
              <a:t>     旅游作为人类社会的一种活动现象，最早产生于原始社会末期和奴隶社会的形成时期，但那时的旅游活动只是分散的和个别的，没有形成一个产业部门。</a:t>
            </a:r>
          </a:p>
          <a:p>
            <a:pPr>
              <a:buFont typeface="Wingdings" panose="05000000000000000000" pitchFamily="2" charset="2"/>
              <a:buNone/>
            </a:pPr>
            <a:r>
              <a:rPr lang="zh-CN" altLang="en-US" sz="3000" b="1">
                <a:latin typeface="楷体_GB2312" pitchFamily="49" charset="-122"/>
                <a:ea typeface="楷体_GB2312" pitchFamily="49" charset="-122"/>
              </a:rPr>
              <a:t>    </a:t>
            </a:r>
            <a:r>
              <a:rPr lang="en-US" altLang="zh-CN" sz="3000" b="1">
                <a:solidFill>
                  <a:srgbClr val="FF0000"/>
                </a:solidFill>
                <a:latin typeface="楷体_GB2312" pitchFamily="49" charset="-122"/>
                <a:ea typeface="楷体_GB2312" pitchFamily="49" charset="-122"/>
              </a:rPr>
              <a:t>19</a:t>
            </a:r>
            <a:r>
              <a:rPr lang="zh-CN" altLang="en-US" sz="3000" b="1">
                <a:solidFill>
                  <a:srgbClr val="FF0000"/>
                </a:solidFill>
                <a:latin typeface="楷体_GB2312" pitchFamily="49" charset="-122"/>
                <a:ea typeface="楷体_GB2312" pitchFamily="49" charset="-122"/>
              </a:rPr>
              <a:t>世纪</a:t>
            </a:r>
            <a:r>
              <a:rPr lang="en-US" altLang="zh-CN" sz="3000" b="1">
                <a:solidFill>
                  <a:srgbClr val="FF0000"/>
                </a:solidFill>
                <a:latin typeface="楷体_GB2312" pitchFamily="49" charset="-122"/>
                <a:ea typeface="楷体_GB2312" pitchFamily="49" charset="-122"/>
              </a:rPr>
              <a:t>40</a:t>
            </a:r>
            <a:r>
              <a:rPr lang="zh-CN" altLang="en-US" sz="3000" b="1">
                <a:solidFill>
                  <a:srgbClr val="FF0000"/>
                </a:solidFill>
                <a:latin typeface="楷体_GB2312" pitchFamily="49" charset="-122"/>
                <a:ea typeface="楷体_GB2312" pitchFamily="49" charset="-122"/>
              </a:rPr>
              <a:t>年代在英国出现了专门从事旅游活动的组织者和经营机构</a:t>
            </a:r>
            <a:r>
              <a:rPr lang="en-US" altLang="zh-CN" sz="3000" b="1">
                <a:solidFill>
                  <a:srgbClr val="FF0000"/>
                </a:solidFill>
                <a:ea typeface="楷体_GB2312" pitchFamily="49" charset="-122"/>
              </a:rPr>
              <a:t>——</a:t>
            </a:r>
            <a:r>
              <a:rPr lang="zh-CN" altLang="en-US" sz="3000" b="1">
                <a:solidFill>
                  <a:srgbClr val="FF0000"/>
                </a:solidFill>
                <a:latin typeface="楷体_GB2312" pitchFamily="49" charset="-122"/>
                <a:ea typeface="楷体_GB2312" pitchFamily="49" charset="-122"/>
              </a:rPr>
              <a:t>旅行社</a:t>
            </a:r>
            <a:r>
              <a:rPr lang="zh-CN" altLang="en-US" sz="3000" b="1">
                <a:latin typeface="楷体_GB2312" pitchFamily="49" charset="-122"/>
                <a:ea typeface="楷体_GB2312" pitchFamily="49" charset="-122"/>
              </a:rPr>
              <a:t>，标志着人类的旅游活动进入一个新的历史阶段，</a:t>
            </a:r>
            <a:r>
              <a:rPr lang="zh-CN" altLang="en-US" sz="3000" b="1">
                <a:solidFill>
                  <a:srgbClr val="FF0000"/>
                </a:solidFill>
                <a:latin typeface="楷体_GB2312" pitchFamily="49" charset="-122"/>
                <a:ea typeface="楷体_GB2312" pitchFamily="49" charset="-122"/>
              </a:rPr>
              <a:t>也标志着旅游业的诞生</a:t>
            </a:r>
            <a:r>
              <a:rPr lang="zh-CN" altLang="en-US" sz="3000" b="1">
                <a:latin typeface="楷体_GB2312" pitchFamily="49" charset="-122"/>
                <a:ea typeface="楷体_GB2312" pitchFamily="49" charset="-122"/>
              </a:rPr>
              <a:t>。</a:t>
            </a:r>
            <a:r>
              <a:rPr lang="zh-CN" altLang="en-US" b="1"/>
              <a:t>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a:extLst>
              <a:ext uri="{FF2B5EF4-FFF2-40B4-BE49-F238E27FC236}">
                <a16:creationId xmlns:a16="http://schemas.microsoft.com/office/drawing/2014/main" id="{D6324479-0790-4A0D-9AB1-2675D78453AE}"/>
              </a:ext>
            </a:extLst>
          </p:cNvPr>
          <p:cNvSpPr>
            <a:spLocks noGrp="1" noRot="1" noChangeArrowheads="1"/>
          </p:cNvSpPr>
          <p:nvPr>
            <p:ph type="body" idx="1"/>
          </p:nvPr>
        </p:nvSpPr>
        <p:spPr>
          <a:xfrm>
            <a:off x="304800" y="838200"/>
            <a:ext cx="8540750" cy="5638800"/>
          </a:xfrm>
        </p:spPr>
        <p:txBody>
          <a:bodyPr/>
          <a:lstStyle/>
          <a:p>
            <a:pPr>
              <a:lnSpc>
                <a:spcPct val="90000"/>
              </a:lnSpc>
            </a:pPr>
            <a:r>
              <a:rPr lang="zh-CN" altLang="en-US" b="1" dirty="0">
                <a:solidFill>
                  <a:srgbClr val="FF0000"/>
                </a:solidFill>
                <a:latin typeface="楷体_GB2312" pitchFamily="49" charset="-122"/>
                <a:ea typeface="楷体_GB2312" pitchFamily="49" charset="-122"/>
              </a:rPr>
              <a:t>旅游法律关系的变更，是指原有的旅游法律关系主体、客体和内容的一方或几方的变更。</a:t>
            </a:r>
          </a:p>
          <a:p>
            <a:pPr>
              <a:lnSpc>
                <a:spcPct val="90000"/>
              </a:lnSpc>
            </a:pPr>
            <a:r>
              <a:rPr lang="zh-CN" altLang="en-US" b="1" dirty="0">
                <a:latin typeface="楷体_GB2312" pitchFamily="49" charset="-122"/>
                <a:ea typeface="楷体_GB2312" pitchFamily="49" charset="-122"/>
              </a:rPr>
              <a:t>旅游法律关系三要素中任何一个要素的变化都可能引起其他要素的变化，例如当主体发生变更将导致客体和内容的变化，一个</a:t>
            </a:r>
            <a:r>
              <a:rPr lang="en-US" altLang="zh-CN" b="1" dirty="0">
                <a:latin typeface="楷体_GB2312" pitchFamily="49" charset="-122"/>
                <a:ea typeface="楷体_GB2312" pitchFamily="49" charset="-122"/>
              </a:rPr>
              <a:t>50</a:t>
            </a:r>
            <a:r>
              <a:rPr lang="zh-CN" altLang="en-US" b="1" dirty="0">
                <a:latin typeface="楷体_GB2312" pitchFamily="49" charset="-122"/>
                <a:ea typeface="楷体_GB2312" pitchFamily="49" charset="-122"/>
              </a:rPr>
              <a:t>人的旅游团队，出发前发生变故，由</a:t>
            </a:r>
            <a:r>
              <a:rPr lang="en-US" altLang="zh-CN" b="1" dirty="0">
                <a:latin typeface="楷体_GB2312" pitchFamily="49" charset="-122"/>
                <a:ea typeface="楷体_GB2312" pitchFamily="49" charset="-122"/>
              </a:rPr>
              <a:t>50</a:t>
            </a:r>
            <a:r>
              <a:rPr lang="zh-CN" altLang="en-US" b="1" dirty="0">
                <a:latin typeface="楷体_GB2312" pitchFamily="49" charset="-122"/>
                <a:ea typeface="楷体_GB2312" pitchFamily="49" charset="-122"/>
              </a:rPr>
              <a:t>人减少到</a:t>
            </a:r>
            <a:r>
              <a:rPr lang="en-US" altLang="zh-CN" b="1" dirty="0">
                <a:latin typeface="楷体_GB2312" pitchFamily="49" charset="-122"/>
                <a:ea typeface="楷体_GB2312" pitchFamily="49" charset="-122"/>
              </a:rPr>
              <a:t>40</a:t>
            </a:r>
            <a:r>
              <a:rPr lang="zh-CN" altLang="en-US" b="1" dirty="0">
                <a:latin typeface="楷体_GB2312" pitchFamily="49" charset="-122"/>
                <a:ea typeface="楷体_GB2312" pitchFamily="49" charset="-122"/>
              </a:rPr>
              <a:t>人，随着主体范围的缩小，旅游法律关系中的客体，如服务范围也会相应缩小，同时权利义务的范围也发生了变化。</a:t>
            </a:r>
          </a:p>
          <a:p>
            <a:pPr>
              <a:lnSpc>
                <a:spcPct val="90000"/>
              </a:lnSpc>
            </a:pPr>
            <a:r>
              <a:rPr lang="zh-CN" altLang="en-US" b="1" dirty="0">
                <a:latin typeface="楷体_GB2312" pitchFamily="49" charset="-122"/>
                <a:ea typeface="楷体_GB2312" pitchFamily="49" charset="-122"/>
              </a:rPr>
              <a:t>旅游法律关系的变更并不是随意的，而是依法受到严格的限制。除不可抗力或经当事人协商同意，当事人要承担法律责任。</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a:extLst>
              <a:ext uri="{FF2B5EF4-FFF2-40B4-BE49-F238E27FC236}">
                <a16:creationId xmlns:a16="http://schemas.microsoft.com/office/drawing/2014/main" id="{89DDD2B2-EFA5-46EA-844E-3AA704F7749C}"/>
              </a:ext>
            </a:extLst>
          </p:cNvPr>
          <p:cNvSpPr>
            <a:spLocks noGrp="1" noRot="1" noChangeArrowheads="1"/>
          </p:cNvSpPr>
          <p:nvPr>
            <p:ph type="body" idx="1"/>
          </p:nvPr>
        </p:nvSpPr>
        <p:spPr>
          <a:xfrm>
            <a:off x="304800" y="1143000"/>
            <a:ext cx="8540750" cy="5334000"/>
          </a:xfrm>
        </p:spPr>
        <p:txBody>
          <a:bodyPr/>
          <a:lstStyle/>
          <a:p>
            <a:pPr>
              <a:lnSpc>
                <a:spcPct val="90000"/>
              </a:lnSpc>
            </a:pPr>
            <a:r>
              <a:rPr lang="zh-CN" altLang="en-US" b="1" dirty="0">
                <a:solidFill>
                  <a:srgbClr val="FF0000"/>
                </a:solidFill>
                <a:latin typeface="楷体_GB2312" pitchFamily="49" charset="-122"/>
                <a:ea typeface="楷体_GB2312" pitchFamily="49" charset="-122"/>
              </a:rPr>
              <a:t>旅游法律关系的消灭是指旅游法律关系主体间权利和义务关系的完全终结。</a:t>
            </a:r>
          </a:p>
          <a:p>
            <a:pPr>
              <a:lnSpc>
                <a:spcPct val="90000"/>
              </a:lnSpc>
            </a:pPr>
            <a:r>
              <a:rPr lang="zh-CN" altLang="en-US" b="1" dirty="0">
                <a:latin typeface="楷体_GB2312" pitchFamily="49" charset="-122"/>
                <a:ea typeface="楷体_GB2312" pitchFamily="49" charset="-122"/>
              </a:rPr>
              <a:t>在旅游活动中，旅游法律关系的消灭通常有以下几种情况：</a:t>
            </a:r>
          </a:p>
          <a:p>
            <a:pPr>
              <a:lnSpc>
                <a:spcPct val="90000"/>
              </a:lnSpc>
              <a:buFont typeface="Wingdings" panose="05000000000000000000" pitchFamily="2" charset="2"/>
              <a:buNone/>
            </a:pPr>
            <a:r>
              <a:rPr lang="zh-CN" altLang="en-US" b="1" dirty="0">
                <a:latin typeface="楷体_GB2312" pitchFamily="49" charset="-122"/>
                <a:ea typeface="楷体_GB2312" pitchFamily="49" charset="-122"/>
              </a:rPr>
              <a:t>    </a:t>
            </a:r>
            <a:r>
              <a:rPr lang="en-US" altLang="zh-CN" b="1" dirty="0">
                <a:latin typeface="楷体_GB2312" pitchFamily="49" charset="-122"/>
                <a:ea typeface="楷体_GB2312" pitchFamily="49" charset="-122"/>
              </a:rPr>
              <a:t>1) </a:t>
            </a:r>
            <a:r>
              <a:rPr lang="zh-CN" altLang="en-US" b="1" dirty="0">
                <a:latin typeface="楷体_GB2312" pitchFamily="49" charset="-122"/>
                <a:ea typeface="楷体_GB2312" pitchFamily="49" charset="-122"/>
              </a:rPr>
              <a:t>各主体权利义务的实现，如旅游合同履行完毕。</a:t>
            </a:r>
          </a:p>
          <a:p>
            <a:pPr>
              <a:lnSpc>
                <a:spcPct val="90000"/>
              </a:lnSpc>
              <a:buFont typeface="Wingdings" panose="05000000000000000000" pitchFamily="2" charset="2"/>
              <a:buNone/>
            </a:pPr>
            <a:r>
              <a:rPr lang="zh-CN" altLang="en-US" b="1" dirty="0">
                <a:latin typeface="楷体_GB2312" pitchFamily="49" charset="-122"/>
                <a:ea typeface="楷体_GB2312" pitchFamily="49" charset="-122"/>
              </a:rPr>
              <a:t>    </a:t>
            </a:r>
            <a:r>
              <a:rPr lang="en-US" altLang="zh-CN" b="1" dirty="0">
                <a:latin typeface="楷体_GB2312" pitchFamily="49" charset="-122"/>
                <a:ea typeface="楷体_GB2312" pitchFamily="49" charset="-122"/>
              </a:rPr>
              <a:t>2) </a:t>
            </a:r>
            <a:r>
              <a:rPr lang="zh-CN" altLang="en-US" b="1" dirty="0">
                <a:latin typeface="楷体_GB2312" pitchFamily="49" charset="-122"/>
                <a:ea typeface="楷体_GB2312" pitchFamily="49" charset="-122"/>
              </a:rPr>
              <a:t>主体一方或双方未能履行义务，导致双方权利义务关系的终结。</a:t>
            </a:r>
          </a:p>
          <a:p>
            <a:pPr>
              <a:lnSpc>
                <a:spcPct val="90000"/>
              </a:lnSpc>
              <a:buFont typeface="Wingdings" panose="05000000000000000000" pitchFamily="2" charset="2"/>
              <a:buNone/>
            </a:pPr>
            <a:r>
              <a:rPr lang="zh-CN" altLang="en-US" b="1" dirty="0">
                <a:latin typeface="楷体_GB2312" pitchFamily="49" charset="-122"/>
                <a:ea typeface="楷体_GB2312" pitchFamily="49" charset="-122"/>
              </a:rPr>
              <a:t>    </a:t>
            </a:r>
            <a:r>
              <a:rPr lang="en-US" altLang="zh-CN" b="1" dirty="0">
                <a:latin typeface="楷体_GB2312" pitchFamily="49" charset="-122"/>
                <a:ea typeface="楷体_GB2312" pitchFamily="49" charset="-122"/>
              </a:rPr>
              <a:t>3) </a:t>
            </a:r>
            <a:r>
              <a:rPr lang="zh-CN" altLang="en-US" b="1" dirty="0">
                <a:latin typeface="楷体_GB2312" pitchFamily="49" charset="-122"/>
                <a:ea typeface="楷体_GB2312" pitchFamily="49" charset="-122"/>
              </a:rPr>
              <a:t>主体消亡、结业或破产等原因，而导致双方权利义务关系的终结。</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a:extLst>
              <a:ext uri="{FF2B5EF4-FFF2-40B4-BE49-F238E27FC236}">
                <a16:creationId xmlns:a16="http://schemas.microsoft.com/office/drawing/2014/main" id="{7D9476C3-8903-4D5E-B977-A3C406103A18}"/>
              </a:ext>
            </a:extLst>
          </p:cNvPr>
          <p:cNvSpPr>
            <a:spLocks noGrp="1" noRot="1" noChangeArrowheads="1"/>
          </p:cNvSpPr>
          <p:nvPr>
            <p:ph type="body" idx="1"/>
          </p:nvPr>
        </p:nvSpPr>
        <p:spPr>
          <a:xfrm>
            <a:off x="457200" y="1447800"/>
            <a:ext cx="8229600" cy="4525963"/>
          </a:xfrm>
        </p:spPr>
        <p:txBody>
          <a:bodyPr/>
          <a:lstStyle/>
          <a:p>
            <a:pPr>
              <a:buFont typeface="Wingdings" panose="05000000000000000000" pitchFamily="2" charset="2"/>
              <a:buNone/>
            </a:pPr>
            <a:endParaRPr lang="en-US" altLang="zh-CN" b="1" dirty="0">
              <a:latin typeface="楷体_GB2312" pitchFamily="49" charset="-122"/>
              <a:ea typeface="楷体_GB2312" pitchFamily="49" charset="-122"/>
            </a:endParaRPr>
          </a:p>
          <a:p>
            <a:pPr>
              <a:buFont typeface="Wingdings" panose="05000000000000000000" pitchFamily="2" charset="2"/>
              <a:buNone/>
            </a:pPr>
            <a:r>
              <a:rPr lang="zh-CN" altLang="en-US" b="1" dirty="0">
                <a:latin typeface="楷体_GB2312" pitchFamily="49" charset="-122"/>
                <a:ea typeface="楷体_GB2312" pitchFamily="49" charset="-122"/>
              </a:rPr>
              <a:t>         是指国家有关部门监督旅游法律关系主体正确行使权利、切实履行义务，并对侵犯旅游法律关系合法权利或不履行法定义务的行为追究法律责任的各种措施。</a:t>
            </a:r>
          </a:p>
        </p:txBody>
      </p:sp>
      <p:sp>
        <p:nvSpPr>
          <p:cNvPr id="52228" name="Rectangle 4">
            <a:extLst>
              <a:ext uri="{FF2B5EF4-FFF2-40B4-BE49-F238E27FC236}">
                <a16:creationId xmlns:a16="http://schemas.microsoft.com/office/drawing/2014/main" id="{8CF57663-F092-451D-BB7F-7B21990C4E70}"/>
              </a:ext>
            </a:extLst>
          </p:cNvPr>
          <p:cNvSpPr>
            <a:spLocks noGrp="1" noRot="1" noChangeArrowheads="1"/>
          </p:cNvSpPr>
          <p:nvPr>
            <p:ph type="title"/>
          </p:nvPr>
        </p:nvSpPr>
        <p:spPr>
          <a:noFill/>
          <a:ln/>
        </p:spPr>
        <p:txBody>
          <a:bodyPr/>
          <a:lstStyle/>
          <a:p>
            <a:r>
              <a:rPr lang="en-US" altLang="zh-CN" b="1">
                <a:latin typeface="楷体_GB2312" pitchFamily="49" charset="-122"/>
                <a:ea typeface="楷体_GB2312" pitchFamily="49" charset="-122"/>
              </a:rPr>
              <a:t>3. </a:t>
            </a:r>
            <a:r>
              <a:rPr lang="zh-CN" altLang="en-US" b="1">
                <a:latin typeface="楷体_GB2312" pitchFamily="49" charset="-122"/>
                <a:ea typeface="楷体_GB2312" pitchFamily="49" charset="-122"/>
              </a:rPr>
              <a:t>旅游法律关系的保护</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a:extLst>
              <a:ext uri="{FF2B5EF4-FFF2-40B4-BE49-F238E27FC236}">
                <a16:creationId xmlns:a16="http://schemas.microsoft.com/office/drawing/2014/main" id="{A2556C7B-E626-4C99-AB55-7E3EA7093585}"/>
              </a:ext>
            </a:extLst>
          </p:cNvPr>
          <p:cNvSpPr>
            <a:spLocks noGrp="1" noRot="1" noChangeArrowheads="1"/>
          </p:cNvSpPr>
          <p:nvPr>
            <p:ph type="body" idx="1"/>
          </p:nvPr>
        </p:nvSpPr>
        <p:spPr>
          <a:xfrm>
            <a:off x="457200" y="1447800"/>
            <a:ext cx="8229600" cy="4525963"/>
          </a:xfrm>
        </p:spPr>
        <p:txBody>
          <a:bodyPr/>
          <a:lstStyle/>
          <a:p>
            <a:pPr>
              <a:buFont typeface="Wingdings" panose="05000000000000000000" pitchFamily="2" charset="2"/>
              <a:buNone/>
            </a:pPr>
            <a:r>
              <a:rPr lang="zh-CN" altLang="en-US" sz="3600" b="1">
                <a:solidFill>
                  <a:srgbClr val="990000"/>
                </a:solidFill>
                <a:latin typeface="楷体_GB2312" pitchFamily="49" charset="-122"/>
                <a:ea typeface="楷体_GB2312" pitchFamily="49" charset="-122"/>
              </a:rPr>
              <a:t>（</a:t>
            </a:r>
            <a:r>
              <a:rPr lang="en-US" altLang="zh-CN" sz="3600" b="1">
                <a:solidFill>
                  <a:srgbClr val="990000"/>
                </a:solidFill>
                <a:latin typeface="楷体_GB2312" pitchFamily="49" charset="-122"/>
                <a:ea typeface="楷体_GB2312" pitchFamily="49" charset="-122"/>
              </a:rPr>
              <a:t>1</a:t>
            </a:r>
            <a:r>
              <a:rPr lang="zh-CN" altLang="en-US" sz="3600" b="1">
                <a:solidFill>
                  <a:srgbClr val="990000"/>
                </a:solidFill>
                <a:latin typeface="楷体_GB2312" pitchFamily="49" charset="-122"/>
                <a:ea typeface="楷体_GB2312" pitchFamily="49" charset="-122"/>
              </a:rPr>
              <a:t>）旅游法律关系的保护机构</a:t>
            </a:r>
            <a:r>
              <a:rPr lang="zh-CN" altLang="en-US" b="1">
                <a:latin typeface="楷体_GB2312" pitchFamily="49" charset="-122"/>
                <a:ea typeface="楷体_GB2312" pitchFamily="49" charset="-122"/>
              </a:rPr>
              <a:t> </a:t>
            </a:r>
          </a:p>
          <a:p>
            <a:pPr lvl="2">
              <a:buClr>
                <a:schemeClr val="tx1"/>
              </a:buClr>
              <a:buFont typeface="Wingdings" panose="05000000000000000000" pitchFamily="2" charset="2"/>
              <a:buChar char="Ø"/>
            </a:pPr>
            <a:r>
              <a:rPr lang="zh-CN" altLang="en-US" sz="3200" b="1">
                <a:latin typeface="楷体_GB2312" pitchFamily="49" charset="-122"/>
                <a:ea typeface="楷体_GB2312" pitchFamily="49" charset="-122"/>
              </a:rPr>
              <a:t> 国家旅游行政管理机关</a:t>
            </a:r>
          </a:p>
          <a:p>
            <a:pPr lvl="2">
              <a:buClr>
                <a:schemeClr val="tx1"/>
              </a:buClr>
              <a:buFont typeface="Wingdings" panose="05000000000000000000" pitchFamily="2" charset="2"/>
              <a:buChar char="Ø"/>
            </a:pPr>
            <a:r>
              <a:rPr lang="zh-CN" altLang="en-US" sz="3200" b="1">
                <a:latin typeface="楷体_GB2312" pitchFamily="49" charset="-122"/>
                <a:ea typeface="楷体_GB2312" pitchFamily="49" charset="-122"/>
              </a:rPr>
              <a:t> 仲裁机构 </a:t>
            </a:r>
          </a:p>
          <a:p>
            <a:pPr lvl="2">
              <a:buClr>
                <a:schemeClr val="tx1"/>
              </a:buClr>
              <a:buFont typeface="Wingdings" panose="05000000000000000000" pitchFamily="2" charset="2"/>
              <a:buChar char="Ø"/>
            </a:pPr>
            <a:r>
              <a:rPr lang="zh-CN" altLang="en-US" sz="3200" b="1">
                <a:latin typeface="楷体_GB2312" pitchFamily="49" charset="-122"/>
                <a:ea typeface="楷体_GB2312" pitchFamily="49" charset="-122"/>
              </a:rPr>
              <a:t> 司法机关</a:t>
            </a:r>
            <a:r>
              <a:rPr lang="zh-CN" altLang="en-US" b="1">
                <a:latin typeface="楷体_GB2312" pitchFamily="49" charset="-122"/>
                <a:ea typeface="楷体_GB2312" pitchFamily="49" charset="-122"/>
              </a:rPr>
              <a:t>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a:extLst>
              <a:ext uri="{FF2B5EF4-FFF2-40B4-BE49-F238E27FC236}">
                <a16:creationId xmlns:a16="http://schemas.microsoft.com/office/drawing/2014/main" id="{4811D3FB-C15E-4743-91A1-6DCDBAC23E4C}"/>
              </a:ext>
            </a:extLst>
          </p:cNvPr>
          <p:cNvSpPr>
            <a:spLocks noGrp="1" noRot="1" noChangeArrowheads="1"/>
          </p:cNvSpPr>
          <p:nvPr>
            <p:ph type="body" idx="1"/>
          </p:nvPr>
        </p:nvSpPr>
        <p:spPr>
          <a:xfrm>
            <a:off x="304800" y="914400"/>
            <a:ext cx="8540750" cy="5562600"/>
          </a:xfrm>
        </p:spPr>
        <p:txBody>
          <a:bodyPr/>
          <a:lstStyle/>
          <a:p>
            <a:pPr>
              <a:buFont typeface="Wingdings" panose="05000000000000000000" pitchFamily="2" charset="2"/>
              <a:buNone/>
            </a:pPr>
            <a:r>
              <a:rPr lang="zh-CN" altLang="en-US" sz="3600" b="1" dirty="0">
                <a:solidFill>
                  <a:srgbClr val="990000"/>
                </a:solidFill>
                <a:latin typeface="楷体_GB2312" pitchFamily="49" charset="-122"/>
                <a:ea typeface="楷体_GB2312" pitchFamily="49" charset="-122"/>
              </a:rPr>
              <a:t>（</a:t>
            </a:r>
            <a:r>
              <a:rPr lang="en-US" altLang="zh-CN" sz="3600" b="1" dirty="0">
                <a:solidFill>
                  <a:srgbClr val="990000"/>
                </a:solidFill>
                <a:latin typeface="楷体_GB2312" pitchFamily="49" charset="-122"/>
                <a:ea typeface="楷体_GB2312" pitchFamily="49" charset="-122"/>
              </a:rPr>
              <a:t>2</a:t>
            </a:r>
            <a:r>
              <a:rPr lang="zh-CN" altLang="en-US" sz="3600" b="1" dirty="0">
                <a:solidFill>
                  <a:srgbClr val="990000"/>
                </a:solidFill>
                <a:latin typeface="楷体_GB2312" pitchFamily="49" charset="-122"/>
                <a:ea typeface="楷体_GB2312" pitchFamily="49" charset="-122"/>
              </a:rPr>
              <a:t>）旅游法律关系的保护措施</a:t>
            </a:r>
            <a:r>
              <a:rPr lang="zh-CN" altLang="en-US" sz="2800" b="1" dirty="0"/>
              <a:t> </a:t>
            </a:r>
          </a:p>
          <a:p>
            <a:r>
              <a:rPr lang="zh-CN" altLang="en-US" sz="2800" b="1" dirty="0">
                <a:solidFill>
                  <a:srgbClr val="FF0000"/>
                </a:solidFill>
                <a:latin typeface="楷体_GB2312" pitchFamily="49" charset="-122"/>
                <a:ea typeface="楷体_GB2312" pitchFamily="49" charset="-122"/>
              </a:rPr>
              <a:t>行政法律措施</a:t>
            </a:r>
            <a:r>
              <a:rPr lang="zh-CN" altLang="en-US" sz="2800" b="1" dirty="0">
                <a:solidFill>
                  <a:srgbClr val="FF0000"/>
                </a:solidFill>
                <a:ea typeface="楷体_GB2312" pitchFamily="49" charset="-122"/>
              </a:rPr>
              <a:t>：</a:t>
            </a:r>
            <a:r>
              <a:rPr lang="zh-CN" altLang="en-US" sz="2800" b="1" dirty="0">
                <a:ea typeface="楷体_GB2312" pitchFamily="49" charset="-122"/>
              </a:rPr>
              <a:t>是国家行政机关对违反法律法规的单位和个人所做出的警告、罚款、责令停业整顿、没收非法所得、吊销营业执照、行政拘留等。</a:t>
            </a:r>
          </a:p>
          <a:p>
            <a:r>
              <a:rPr lang="zh-CN" altLang="en-US" sz="2800" b="1" dirty="0">
                <a:solidFill>
                  <a:srgbClr val="FF0000"/>
                </a:solidFill>
                <a:ea typeface="楷体_GB2312" pitchFamily="49" charset="-122"/>
              </a:rPr>
              <a:t>民事法律措施：</a:t>
            </a:r>
            <a:r>
              <a:rPr lang="zh-CN" altLang="en-US" sz="2800" b="1" dirty="0">
                <a:ea typeface="楷体_GB2312" pitchFamily="49" charset="-122"/>
              </a:rPr>
              <a:t>主要包括停止侵害，排除妨碍，消除危险，返还财产，恢复原状，修理、重做或更换，赔偿损失，支付违约金，消除影响、恢复名誉，赔礼道歉等。其中，支付违约金和赔偿损失是旅游法律关系保护中较常采取的措施。</a:t>
            </a:r>
          </a:p>
          <a:p>
            <a:r>
              <a:rPr lang="zh-CN" altLang="en-US" sz="2800" b="1" dirty="0">
                <a:solidFill>
                  <a:srgbClr val="FF0000"/>
                </a:solidFill>
                <a:ea typeface="楷体_GB2312" pitchFamily="49" charset="-122"/>
              </a:rPr>
              <a:t>刑事法律措施：</a:t>
            </a:r>
            <a:r>
              <a:rPr lang="zh-CN" altLang="en-US" sz="2800" b="1" dirty="0">
                <a:ea typeface="楷体_GB2312" pitchFamily="49" charset="-122"/>
              </a:rPr>
              <a:t>主要是人民法院对于构成犯罪的旅游法律关系主体依法追究刑事责任。</a:t>
            </a:r>
            <a:endParaRPr lang="zh-CN" altLang="en-US" sz="2800" b="1" dirty="0">
              <a:latin typeface="楷体_GB2312" pitchFamily="49" charset="-122"/>
              <a:ea typeface="楷体_GB2312" pitchFamily="49"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AA9834-FA36-4AE3-83F2-CF831B485FAC}"/>
              </a:ext>
            </a:extLst>
          </p:cNvPr>
          <p:cNvSpPr>
            <a:spLocks noGrp="1"/>
          </p:cNvSpPr>
          <p:nvPr>
            <p:ph type="title"/>
          </p:nvPr>
        </p:nvSpPr>
        <p:spPr/>
        <p:txBody>
          <a:bodyPr/>
          <a:lstStyle/>
          <a:p>
            <a:r>
              <a:rPr lang="zh-CN" altLang="en-US" dirty="0"/>
              <a:t>第三节 </a:t>
            </a:r>
            <a:r>
              <a:rPr lang="en-US" altLang="zh-CN" dirty="0"/>
              <a:t>《</a:t>
            </a:r>
            <a:r>
              <a:rPr lang="zh-CN" altLang="en-US" dirty="0"/>
              <a:t>旅游法</a:t>
            </a:r>
            <a:r>
              <a:rPr lang="en-US" altLang="zh-CN" dirty="0"/>
              <a:t>》</a:t>
            </a:r>
            <a:r>
              <a:rPr lang="zh-CN" altLang="en-US" dirty="0"/>
              <a:t>概述</a:t>
            </a:r>
          </a:p>
        </p:txBody>
      </p:sp>
      <p:sp>
        <p:nvSpPr>
          <p:cNvPr id="3" name="内容占位符 2">
            <a:extLst>
              <a:ext uri="{FF2B5EF4-FFF2-40B4-BE49-F238E27FC236}">
                <a16:creationId xmlns:a16="http://schemas.microsoft.com/office/drawing/2014/main" id="{1EE34D23-5D7E-416A-98AE-9E94A7DA611E}"/>
              </a:ext>
            </a:extLst>
          </p:cNvPr>
          <p:cNvSpPr>
            <a:spLocks noGrp="1"/>
          </p:cNvSpPr>
          <p:nvPr>
            <p:ph idx="1"/>
          </p:nvPr>
        </p:nvSpPr>
        <p:spPr>
          <a:xfrm>
            <a:off x="152400" y="1735810"/>
            <a:ext cx="8540750" cy="4741190"/>
          </a:xfrm>
        </p:spPr>
        <p:txBody>
          <a:bodyPr/>
          <a:lstStyle/>
          <a:p>
            <a:r>
              <a:rPr lang="en-US" altLang="zh-CN" sz="2800" dirty="0"/>
              <a:t>2013</a:t>
            </a:r>
            <a:r>
              <a:rPr lang="zh-CN" altLang="en-US" sz="2800" dirty="0"/>
              <a:t>年</a:t>
            </a:r>
            <a:r>
              <a:rPr lang="en-US" altLang="zh-CN" sz="2800" dirty="0"/>
              <a:t>4</a:t>
            </a:r>
            <a:r>
              <a:rPr lang="zh-CN" altLang="en-US" sz="2800" dirty="0"/>
              <a:t>月</a:t>
            </a:r>
            <a:r>
              <a:rPr lang="en-US" altLang="zh-CN" sz="2800" dirty="0"/>
              <a:t>25</a:t>
            </a:r>
            <a:r>
              <a:rPr lang="zh-CN" altLang="en-US" sz="2800" dirty="0"/>
              <a:t>日第十二届全国人民代表大会常务委员会第二次会议通过，主席令第</a:t>
            </a:r>
            <a:r>
              <a:rPr lang="en-US" altLang="zh-CN" sz="2800" dirty="0"/>
              <a:t>3</a:t>
            </a:r>
            <a:r>
              <a:rPr lang="zh-CN" altLang="en-US" sz="2800" dirty="0"/>
              <a:t>号公布，</a:t>
            </a:r>
            <a:r>
              <a:rPr lang="en-US" altLang="zh-CN" sz="2800" dirty="0"/>
              <a:t>2013</a:t>
            </a:r>
            <a:r>
              <a:rPr lang="zh-CN" altLang="en-US" sz="2800" dirty="0"/>
              <a:t>年</a:t>
            </a:r>
            <a:r>
              <a:rPr lang="en-US" altLang="zh-CN" sz="2800" dirty="0"/>
              <a:t>10</a:t>
            </a:r>
            <a:r>
              <a:rPr lang="zh-CN" altLang="en-US" sz="2800" dirty="0"/>
              <a:t>月</a:t>
            </a:r>
            <a:r>
              <a:rPr lang="en-US" altLang="zh-CN" sz="2800" dirty="0"/>
              <a:t>1</a:t>
            </a:r>
            <a:r>
              <a:rPr lang="zh-CN" altLang="en-US" sz="2800" dirty="0"/>
              <a:t>日起施行；</a:t>
            </a:r>
            <a:endParaRPr lang="en-US" altLang="zh-CN" sz="2800" dirty="0"/>
          </a:p>
          <a:p>
            <a:r>
              <a:rPr lang="zh-CN" altLang="en-US" sz="2800" dirty="0"/>
              <a:t>根据</a:t>
            </a:r>
            <a:r>
              <a:rPr lang="en-US" altLang="zh-CN" sz="2800" dirty="0"/>
              <a:t>2016</a:t>
            </a:r>
            <a:r>
              <a:rPr lang="zh-CN" altLang="en-US" sz="2800" dirty="0"/>
              <a:t>年</a:t>
            </a:r>
            <a:r>
              <a:rPr lang="en-US" altLang="zh-CN" sz="2800" dirty="0"/>
              <a:t>11</a:t>
            </a:r>
            <a:r>
              <a:rPr lang="zh-CN" altLang="en-US" sz="2800" dirty="0"/>
              <a:t>月</a:t>
            </a:r>
            <a:r>
              <a:rPr lang="en-US" altLang="zh-CN" sz="2800" dirty="0"/>
              <a:t>7</a:t>
            </a:r>
            <a:r>
              <a:rPr lang="zh-CN" altLang="en-US" sz="2800" dirty="0"/>
              <a:t>日第十二届全国人民代表大会常务委员会第二十四次会议</a:t>
            </a:r>
            <a:r>
              <a:rPr lang="en-US" altLang="zh-CN" sz="2800" dirty="0"/>
              <a:t>《</a:t>
            </a:r>
            <a:r>
              <a:rPr lang="zh-CN" altLang="en-US" sz="2800" dirty="0"/>
              <a:t>关于修改</a:t>
            </a:r>
            <a:r>
              <a:rPr lang="en-US" altLang="zh-CN" sz="2800" dirty="0"/>
              <a:t>〈</a:t>
            </a:r>
            <a:r>
              <a:rPr lang="zh-CN" altLang="en-US" sz="2800" dirty="0"/>
              <a:t>中华人民共和国对外贸易法</a:t>
            </a:r>
            <a:r>
              <a:rPr lang="en-US" altLang="zh-CN" sz="2800" dirty="0"/>
              <a:t>〉</a:t>
            </a:r>
            <a:r>
              <a:rPr lang="zh-CN" altLang="en-US" sz="2800" dirty="0"/>
              <a:t>等十二部法律的决定</a:t>
            </a:r>
            <a:r>
              <a:rPr lang="en-US" altLang="zh-CN" sz="2800" dirty="0"/>
              <a:t>》</a:t>
            </a:r>
            <a:r>
              <a:rPr lang="zh-CN" altLang="en-US" sz="2800" dirty="0"/>
              <a:t>第一次修正</a:t>
            </a:r>
          </a:p>
          <a:p>
            <a:r>
              <a:rPr lang="zh-CN" altLang="en-US" sz="2800" dirty="0"/>
              <a:t>根据</a:t>
            </a:r>
            <a:r>
              <a:rPr lang="en-US" altLang="zh-CN" sz="2800" dirty="0"/>
              <a:t>2018</a:t>
            </a:r>
            <a:r>
              <a:rPr lang="zh-CN" altLang="en-US" sz="2800" dirty="0"/>
              <a:t>年</a:t>
            </a:r>
            <a:r>
              <a:rPr lang="en-US" altLang="zh-CN" sz="2800" dirty="0"/>
              <a:t>10</a:t>
            </a:r>
            <a:r>
              <a:rPr lang="zh-CN" altLang="en-US" sz="2800" dirty="0"/>
              <a:t>月</a:t>
            </a:r>
            <a:r>
              <a:rPr lang="en-US" altLang="zh-CN" sz="2800" dirty="0"/>
              <a:t>26</a:t>
            </a:r>
            <a:r>
              <a:rPr lang="zh-CN" altLang="en-US" sz="2800" dirty="0"/>
              <a:t>日第十三届全国人民代表大会常务委员会第六次会议</a:t>
            </a:r>
            <a:r>
              <a:rPr lang="en-US" altLang="zh-CN" sz="2800" dirty="0"/>
              <a:t>《</a:t>
            </a:r>
            <a:r>
              <a:rPr lang="zh-CN" altLang="en-US" sz="2800" dirty="0"/>
              <a:t>关于修改</a:t>
            </a:r>
            <a:r>
              <a:rPr lang="en-US" altLang="zh-CN" sz="2800" dirty="0"/>
              <a:t>〈</a:t>
            </a:r>
            <a:r>
              <a:rPr lang="zh-CN" altLang="en-US" sz="2800" dirty="0"/>
              <a:t>中华人民共和国野生动物保护法</a:t>
            </a:r>
            <a:r>
              <a:rPr lang="en-US" altLang="zh-CN" sz="2800" dirty="0"/>
              <a:t>〉</a:t>
            </a:r>
            <a:r>
              <a:rPr lang="zh-CN" altLang="en-US" sz="2800" dirty="0"/>
              <a:t>等十五部法律的决定</a:t>
            </a:r>
            <a:r>
              <a:rPr lang="en-US" altLang="zh-CN" sz="2800" dirty="0"/>
              <a:t>》</a:t>
            </a:r>
            <a:r>
              <a:rPr lang="zh-CN" altLang="en-US" sz="2800" dirty="0"/>
              <a:t>第二次修正</a:t>
            </a:r>
          </a:p>
        </p:txBody>
      </p:sp>
    </p:spTree>
    <p:extLst>
      <p:ext uri="{BB962C8B-B14F-4D97-AF65-F5344CB8AC3E}">
        <p14:creationId xmlns:p14="http://schemas.microsoft.com/office/powerpoint/2010/main" val="6126529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10A78B-6050-4F2C-A660-B438958ABCA7}"/>
              </a:ext>
            </a:extLst>
          </p:cNvPr>
          <p:cNvSpPr>
            <a:spLocks noGrp="1"/>
          </p:cNvSpPr>
          <p:nvPr>
            <p:ph type="title"/>
          </p:nvPr>
        </p:nvSpPr>
        <p:spPr/>
        <p:txBody>
          <a:bodyPr/>
          <a:lstStyle/>
          <a:p>
            <a:r>
              <a:rPr lang="en-US" altLang="zh-CN" dirty="0"/>
              <a:t>1</a:t>
            </a:r>
            <a:r>
              <a:rPr lang="zh-CN" altLang="en-US" dirty="0"/>
              <a:t>立法目的</a:t>
            </a:r>
          </a:p>
        </p:txBody>
      </p:sp>
      <p:sp>
        <p:nvSpPr>
          <p:cNvPr id="3" name="内容占位符 2">
            <a:extLst>
              <a:ext uri="{FF2B5EF4-FFF2-40B4-BE49-F238E27FC236}">
                <a16:creationId xmlns:a16="http://schemas.microsoft.com/office/drawing/2014/main" id="{38D736B9-AA56-4F3F-8248-19B1E922653B}"/>
              </a:ext>
            </a:extLst>
          </p:cNvPr>
          <p:cNvSpPr>
            <a:spLocks noGrp="1"/>
          </p:cNvSpPr>
          <p:nvPr>
            <p:ph idx="1"/>
          </p:nvPr>
        </p:nvSpPr>
        <p:spPr/>
        <p:txBody>
          <a:bodyPr/>
          <a:lstStyle/>
          <a:p>
            <a:r>
              <a:rPr lang="zh-CN" altLang="en-US" dirty="0"/>
              <a:t>第一条：为</a:t>
            </a:r>
            <a:r>
              <a:rPr lang="zh-CN" altLang="en-US" dirty="0">
                <a:solidFill>
                  <a:srgbClr val="FF0000"/>
                </a:solidFill>
              </a:rPr>
              <a:t>保障旅游者和旅游经营者的合法权益，规范旅游市场秩序</a:t>
            </a:r>
            <a:r>
              <a:rPr lang="zh-CN" altLang="en-US" dirty="0"/>
              <a:t>，</a:t>
            </a:r>
            <a:r>
              <a:rPr lang="zh-CN" altLang="en-US" dirty="0">
                <a:solidFill>
                  <a:srgbClr val="FF0000"/>
                </a:solidFill>
              </a:rPr>
              <a:t>保护和合理利用旅游资源</a:t>
            </a:r>
            <a:r>
              <a:rPr lang="zh-CN" altLang="en-US" dirty="0"/>
              <a:t>，</a:t>
            </a:r>
            <a:r>
              <a:rPr lang="zh-CN" altLang="en-US" dirty="0">
                <a:solidFill>
                  <a:srgbClr val="FF0000"/>
                </a:solidFill>
              </a:rPr>
              <a:t>促进旅游业持续健康发展</a:t>
            </a:r>
            <a:r>
              <a:rPr lang="zh-CN" altLang="en-US" dirty="0"/>
              <a:t>，制定本法。</a:t>
            </a:r>
          </a:p>
        </p:txBody>
      </p:sp>
    </p:spTree>
    <p:extLst>
      <p:ext uri="{BB962C8B-B14F-4D97-AF65-F5344CB8AC3E}">
        <p14:creationId xmlns:p14="http://schemas.microsoft.com/office/powerpoint/2010/main" val="42484755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2EECAD-A46D-4476-932E-1F181C0B965D}"/>
              </a:ext>
            </a:extLst>
          </p:cNvPr>
          <p:cNvSpPr>
            <a:spLocks noGrp="1"/>
          </p:cNvSpPr>
          <p:nvPr>
            <p:ph type="title"/>
          </p:nvPr>
        </p:nvSpPr>
        <p:spPr/>
        <p:txBody>
          <a:bodyPr/>
          <a:lstStyle/>
          <a:p>
            <a:r>
              <a:rPr lang="en-US" altLang="zh-CN" dirty="0"/>
              <a:t>2</a:t>
            </a:r>
            <a:r>
              <a:rPr lang="zh-CN" altLang="en-US" dirty="0"/>
              <a:t>适用范围</a:t>
            </a:r>
          </a:p>
        </p:txBody>
      </p:sp>
      <p:sp>
        <p:nvSpPr>
          <p:cNvPr id="3" name="内容占位符 2">
            <a:extLst>
              <a:ext uri="{FF2B5EF4-FFF2-40B4-BE49-F238E27FC236}">
                <a16:creationId xmlns:a16="http://schemas.microsoft.com/office/drawing/2014/main" id="{9F98CA63-2B54-4FF5-A1C4-6707455EBB74}"/>
              </a:ext>
            </a:extLst>
          </p:cNvPr>
          <p:cNvSpPr>
            <a:spLocks noGrp="1"/>
          </p:cNvSpPr>
          <p:nvPr>
            <p:ph idx="1"/>
          </p:nvPr>
        </p:nvSpPr>
        <p:spPr/>
        <p:txBody>
          <a:bodyPr/>
          <a:lstStyle/>
          <a:p>
            <a:r>
              <a:rPr lang="zh-CN" altLang="en-US" dirty="0"/>
              <a:t>第二条：在中华人民共和国境内的和在中华人民共和国境内组织到境外的游览、度假、休闲等形式的旅游活动以及为旅游活动提供相关服务的经营活动，适用本法。</a:t>
            </a:r>
          </a:p>
        </p:txBody>
      </p:sp>
    </p:spTree>
    <p:extLst>
      <p:ext uri="{BB962C8B-B14F-4D97-AF65-F5344CB8AC3E}">
        <p14:creationId xmlns:p14="http://schemas.microsoft.com/office/powerpoint/2010/main" val="22146931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5C27FF-E104-4BDC-B5F6-6C23688F979C}"/>
              </a:ext>
            </a:extLst>
          </p:cNvPr>
          <p:cNvSpPr>
            <a:spLocks noGrp="1"/>
          </p:cNvSpPr>
          <p:nvPr>
            <p:ph type="title"/>
          </p:nvPr>
        </p:nvSpPr>
        <p:spPr/>
        <p:txBody>
          <a:bodyPr/>
          <a:lstStyle/>
          <a:p>
            <a:r>
              <a:rPr lang="en-US" altLang="zh-CN" dirty="0"/>
              <a:t>3</a:t>
            </a:r>
            <a:r>
              <a:rPr lang="zh-CN" altLang="en-US" dirty="0"/>
              <a:t>基本框架</a:t>
            </a:r>
          </a:p>
        </p:txBody>
      </p:sp>
      <p:sp>
        <p:nvSpPr>
          <p:cNvPr id="3" name="内容占位符 2">
            <a:extLst>
              <a:ext uri="{FF2B5EF4-FFF2-40B4-BE49-F238E27FC236}">
                <a16:creationId xmlns:a16="http://schemas.microsoft.com/office/drawing/2014/main" id="{C02BF984-AEE8-49E2-8A4C-E4298ED28336}"/>
              </a:ext>
            </a:extLst>
          </p:cNvPr>
          <p:cNvSpPr>
            <a:spLocks noGrp="1"/>
          </p:cNvSpPr>
          <p:nvPr>
            <p:ph idx="1"/>
          </p:nvPr>
        </p:nvSpPr>
        <p:spPr>
          <a:xfrm>
            <a:off x="152400" y="1485900"/>
            <a:ext cx="8540750" cy="5143500"/>
          </a:xfrm>
        </p:spPr>
        <p:txBody>
          <a:bodyPr/>
          <a:lstStyle/>
          <a:p>
            <a:pPr>
              <a:spcBef>
                <a:spcPts val="0"/>
              </a:spcBef>
            </a:pPr>
            <a:r>
              <a:rPr lang="zh-CN" altLang="en-US" dirty="0"/>
              <a:t>第一章　总　则</a:t>
            </a:r>
          </a:p>
          <a:p>
            <a:pPr>
              <a:spcBef>
                <a:spcPts val="0"/>
              </a:spcBef>
            </a:pPr>
            <a:r>
              <a:rPr lang="zh-CN" altLang="en-US" dirty="0"/>
              <a:t>第二章　旅游者</a:t>
            </a:r>
          </a:p>
          <a:p>
            <a:pPr>
              <a:spcBef>
                <a:spcPts val="0"/>
              </a:spcBef>
            </a:pPr>
            <a:r>
              <a:rPr lang="zh-CN" altLang="en-US" dirty="0"/>
              <a:t>第三章　旅游规划和促进</a:t>
            </a:r>
          </a:p>
          <a:p>
            <a:pPr>
              <a:spcBef>
                <a:spcPts val="0"/>
              </a:spcBef>
            </a:pPr>
            <a:r>
              <a:rPr lang="zh-CN" altLang="en-US" dirty="0"/>
              <a:t>第四章　旅游经营</a:t>
            </a:r>
          </a:p>
          <a:p>
            <a:pPr>
              <a:spcBef>
                <a:spcPts val="0"/>
              </a:spcBef>
            </a:pPr>
            <a:r>
              <a:rPr lang="zh-CN" altLang="en-US" dirty="0"/>
              <a:t>第五章　旅游服务合同</a:t>
            </a:r>
          </a:p>
          <a:p>
            <a:pPr>
              <a:spcBef>
                <a:spcPts val="0"/>
              </a:spcBef>
            </a:pPr>
            <a:r>
              <a:rPr lang="zh-CN" altLang="en-US" dirty="0"/>
              <a:t>第六章　旅游安全</a:t>
            </a:r>
          </a:p>
          <a:p>
            <a:pPr>
              <a:spcBef>
                <a:spcPts val="0"/>
              </a:spcBef>
            </a:pPr>
            <a:r>
              <a:rPr lang="zh-CN" altLang="en-US" dirty="0"/>
              <a:t>第七章　旅游监督管理</a:t>
            </a:r>
          </a:p>
          <a:p>
            <a:pPr>
              <a:spcBef>
                <a:spcPts val="0"/>
              </a:spcBef>
            </a:pPr>
            <a:r>
              <a:rPr lang="zh-CN" altLang="en-US" dirty="0"/>
              <a:t>第八章　旅游纠纷处理</a:t>
            </a:r>
          </a:p>
          <a:p>
            <a:pPr>
              <a:spcBef>
                <a:spcPts val="0"/>
              </a:spcBef>
            </a:pPr>
            <a:r>
              <a:rPr lang="zh-CN" altLang="en-US" dirty="0"/>
              <a:t>第九章　法律责任</a:t>
            </a:r>
          </a:p>
          <a:p>
            <a:pPr>
              <a:spcBef>
                <a:spcPts val="0"/>
              </a:spcBef>
            </a:pPr>
            <a:r>
              <a:rPr lang="zh-CN" altLang="en-US" dirty="0"/>
              <a:t>第十章　附　则</a:t>
            </a:r>
          </a:p>
        </p:txBody>
      </p:sp>
    </p:spTree>
    <p:extLst>
      <p:ext uri="{BB962C8B-B14F-4D97-AF65-F5344CB8AC3E}">
        <p14:creationId xmlns:p14="http://schemas.microsoft.com/office/powerpoint/2010/main" val="18519360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1DC7FC24-FE7B-41DF-A18B-7650A96F8C6D}"/>
              </a:ext>
            </a:extLst>
          </p:cNvPr>
          <p:cNvSpPr>
            <a:spLocks noGrp="1" noRot="1" noChangeArrowheads="1"/>
          </p:cNvSpPr>
          <p:nvPr>
            <p:ph type="title"/>
          </p:nvPr>
        </p:nvSpPr>
        <p:spPr>
          <a:xfrm>
            <a:off x="381000" y="609600"/>
            <a:ext cx="8229600" cy="1143000"/>
          </a:xfrm>
        </p:spPr>
        <p:txBody>
          <a:bodyPr/>
          <a:lstStyle/>
          <a:p>
            <a:r>
              <a:rPr lang="zh-CN" altLang="en-US" sz="4000" b="1">
                <a:solidFill>
                  <a:srgbClr val="663300"/>
                </a:solidFill>
                <a:latin typeface="黑体" panose="02010609060101010101" pitchFamily="49" charset="-122"/>
                <a:ea typeface="黑体" panose="02010609060101010101" pitchFamily="49" charset="-122"/>
              </a:rPr>
              <a:t>本 章 小 结</a:t>
            </a:r>
            <a:br>
              <a:rPr lang="zh-CN" altLang="en-US" sz="4000" b="1">
                <a:solidFill>
                  <a:srgbClr val="663300"/>
                </a:solidFill>
                <a:latin typeface="黑体" panose="02010609060101010101" pitchFamily="49" charset="-122"/>
                <a:ea typeface="黑体" panose="02010609060101010101" pitchFamily="49" charset="-122"/>
              </a:rPr>
            </a:br>
            <a:endParaRPr lang="zh-CN" altLang="en-US" sz="4000" b="1">
              <a:solidFill>
                <a:srgbClr val="663300"/>
              </a:solidFill>
              <a:latin typeface="黑体" panose="02010609060101010101" pitchFamily="49" charset="-122"/>
              <a:ea typeface="黑体" panose="02010609060101010101" pitchFamily="49" charset="-122"/>
            </a:endParaRPr>
          </a:p>
        </p:txBody>
      </p:sp>
      <p:sp>
        <p:nvSpPr>
          <p:cNvPr id="56323" name="Rectangle 3">
            <a:extLst>
              <a:ext uri="{FF2B5EF4-FFF2-40B4-BE49-F238E27FC236}">
                <a16:creationId xmlns:a16="http://schemas.microsoft.com/office/drawing/2014/main" id="{5BB35C78-A66F-4F88-A5D4-FEE3A19BFF65}"/>
              </a:ext>
            </a:extLst>
          </p:cNvPr>
          <p:cNvSpPr>
            <a:spLocks noGrp="1" noRot="1" noChangeArrowheads="1"/>
          </p:cNvSpPr>
          <p:nvPr>
            <p:ph type="body" idx="1"/>
          </p:nvPr>
        </p:nvSpPr>
        <p:spPr/>
        <p:txBody>
          <a:bodyPr/>
          <a:lstStyle/>
          <a:p>
            <a:pPr>
              <a:buFont typeface="Wingdings" panose="05000000000000000000" pitchFamily="2" charset="2"/>
              <a:buNone/>
            </a:pPr>
            <a:r>
              <a:rPr lang="en-US" altLang="zh-CN" sz="3000" b="1" dirty="0">
                <a:latin typeface="楷体_GB2312" pitchFamily="49" charset="-122"/>
                <a:ea typeface="楷体_GB2312" pitchFamily="49" charset="-122"/>
              </a:rPr>
              <a:t>1.</a:t>
            </a:r>
            <a:r>
              <a:rPr lang="zh-CN" altLang="en-US" sz="3000" b="1" dirty="0">
                <a:latin typeface="楷体_GB2312" pitchFamily="49" charset="-122"/>
                <a:ea typeface="楷体_GB2312" pitchFamily="49" charset="-122"/>
              </a:rPr>
              <a:t>旅游法是调整旅游关系的一系列法律规范的总和，它的调整对象是旅游活动中的各种社会关系。</a:t>
            </a:r>
          </a:p>
          <a:p>
            <a:pPr>
              <a:buFont typeface="Wingdings" panose="05000000000000000000" pitchFamily="2" charset="2"/>
              <a:buNone/>
            </a:pPr>
            <a:r>
              <a:rPr lang="en-US" altLang="zh-CN" sz="3000" b="1" dirty="0">
                <a:latin typeface="楷体_GB2312" pitchFamily="49" charset="-122"/>
                <a:ea typeface="楷体_GB2312" pitchFamily="49" charset="-122"/>
              </a:rPr>
              <a:t>2.</a:t>
            </a:r>
            <a:r>
              <a:rPr lang="zh-CN" altLang="en-US" sz="3000" b="1" dirty="0">
                <a:latin typeface="楷体_GB2312" pitchFamily="49" charset="-122"/>
                <a:ea typeface="楷体_GB2312" pitchFamily="49" charset="-122"/>
              </a:rPr>
              <a:t>旅游法律关系是指由旅游法确认和调整的，在旅游活动中各方当事人之间形成的以权利和义务为内容的社会关系。它具有以下特点：是受旅游法律规范调整的具体社会关系；是以权利和义务为内容的社会关系；其产生、发展和变更是依据旅游法规进行的。</a:t>
            </a:r>
          </a:p>
          <a:p>
            <a:endParaRPr lang="en-US" altLang="zh-CN" sz="3000" b="1" dirty="0">
              <a:latin typeface="楷体_GB2312" pitchFamily="49" charset="-122"/>
              <a:ea typeface="楷体_GB2312"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a:extLst>
              <a:ext uri="{FF2B5EF4-FFF2-40B4-BE49-F238E27FC236}">
                <a16:creationId xmlns:a16="http://schemas.microsoft.com/office/drawing/2014/main" id="{DF01B14A-90A1-493D-83CF-9E2E3FA89A37}"/>
              </a:ext>
            </a:extLst>
          </p:cNvPr>
          <p:cNvSpPr>
            <a:spLocks noGrp="1" noRot="1" noChangeArrowheads="1"/>
          </p:cNvSpPr>
          <p:nvPr>
            <p:ph type="body" idx="1"/>
          </p:nvPr>
        </p:nvSpPr>
        <p:spPr>
          <a:xfrm>
            <a:off x="457200" y="1295400"/>
            <a:ext cx="8229600" cy="4525963"/>
          </a:xfrm>
        </p:spPr>
        <p:txBody>
          <a:bodyPr/>
          <a:lstStyle/>
          <a:p>
            <a:pPr>
              <a:buFont typeface="Wingdings" panose="05000000000000000000" pitchFamily="2" charset="2"/>
              <a:buNone/>
            </a:pPr>
            <a:r>
              <a:rPr lang="en-US" altLang="zh-CN" sz="3600" b="1" dirty="0">
                <a:latin typeface="仿宋_GB2312" pitchFamily="49" charset="-122"/>
                <a:ea typeface="仿宋_GB2312" pitchFamily="49" charset="-122"/>
              </a:rPr>
              <a:t>2.</a:t>
            </a:r>
            <a:r>
              <a:rPr lang="zh-CN" altLang="en-US" sz="3600" b="1" dirty="0">
                <a:latin typeface="仿宋_GB2312" pitchFamily="49" charset="-122"/>
                <a:ea typeface="仿宋_GB2312" pitchFamily="49" charset="-122"/>
              </a:rPr>
              <a:t>旅游法的产生</a:t>
            </a:r>
          </a:p>
          <a:p>
            <a:pPr>
              <a:buFont typeface="Wingdings" panose="05000000000000000000" pitchFamily="2" charset="2"/>
              <a:buNone/>
            </a:pPr>
            <a:r>
              <a:rPr lang="zh-CN" altLang="en-US" sz="3000" b="1" dirty="0">
                <a:latin typeface="楷体_GB2312" pitchFamily="49" charset="-122"/>
                <a:ea typeface="楷体_GB2312" pitchFamily="49" charset="-122"/>
              </a:rPr>
              <a:t>     在旅游业快速发展的过程中产生的各种错综复杂的关系，以及必然带来的各种矛盾和问题使越来越多的国家逐步意识到，必须用强有力的手段，特别是用法律的手段来协调关系、缓和矛盾、解决问题 。</a:t>
            </a:r>
            <a:endParaRPr lang="en-US" altLang="zh-CN" sz="3000" b="1" dirty="0">
              <a:latin typeface="楷体_GB2312" pitchFamily="49" charset="-122"/>
              <a:ea typeface="楷体_GB2312" pitchFamily="49" charset="-122"/>
            </a:endParaRPr>
          </a:p>
          <a:p>
            <a:pPr>
              <a:buFont typeface="Wingdings" panose="05000000000000000000" pitchFamily="2" charset="2"/>
              <a:buNone/>
            </a:pPr>
            <a:r>
              <a:rPr lang="en-US" altLang="zh-CN" sz="3000" b="1" dirty="0">
                <a:latin typeface="楷体_GB2312" pitchFamily="49" charset="-122"/>
                <a:ea typeface="楷体_GB2312" pitchFamily="49" charset="-122"/>
              </a:rPr>
              <a:t>      </a:t>
            </a:r>
            <a:r>
              <a:rPr lang="en-US" altLang="zh-CN" sz="3000" b="1" dirty="0">
                <a:solidFill>
                  <a:srgbClr val="FF0000"/>
                </a:solidFill>
                <a:latin typeface="楷体_GB2312" pitchFamily="49" charset="-122"/>
                <a:ea typeface="楷体_GB2312" pitchFamily="49" charset="-122"/>
              </a:rPr>
              <a:t>20</a:t>
            </a:r>
            <a:r>
              <a:rPr lang="zh-CN" altLang="en-US" sz="3000" b="1" dirty="0">
                <a:solidFill>
                  <a:srgbClr val="FF0000"/>
                </a:solidFill>
                <a:latin typeface="楷体_GB2312" pitchFamily="49" charset="-122"/>
                <a:ea typeface="楷体_GB2312" pitchFamily="49" charset="-122"/>
              </a:rPr>
              <a:t>世纪</a:t>
            </a:r>
            <a:r>
              <a:rPr lang="en-US" altLang="zh-CN" sz="3000" b="1" dirty="0">
                <a:solidFill>
                  <a:srgbClr val="FF0000"/>
                </a:solidFill>
                <a:latin typeface="楷体_GB2312" pitchFamily="49" charset="-122"/>
                <a:ea typeface="楷体_GB2312" pitchFamily="49" charset="-122"/>
              </a:rPr>
              <a:t>50</a:t>
            </a:r>
            <a:r>
              <a:rPr lang="zh-CN" altLang="en-US" sz="3000" b="1" dirty="0">
                <a:solidFill>
                  <a:srgbClr val="FF0000"/>
                </a:solidFill>
                <a:latin typeface="楷体_GB2312" pitchFamily="49" charset="-122"/>
                <a:ea typeface="楷体_GB2312" pitchFamily="49" charset="-122"/>
              </a:rPr>
              <a:t>年代，旅游法在一些旅游业比较发达的国家应运而生。</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a:extLst>
              <a:ext uri="{FF2B5EF4-FFF2-40B4-BE49-F238E27FC236}">
                <a16:creationId xmlns:a16="http://schemas.microsoft.com/office/drawing/2014/main" id="{42AD9482-F33A-46BC-AE99-98C5B5C970D2}"/>
              </a:ext>
            </a:extLst>
          </p:cNvPr>
          <p:cNvSpPr>
            <a:spLocks noGrp="1" noRot="1" noChangeArrowheads="1"/>
          </p:cNvSpPr>
          <p:nvPr>
            <p:ph type="body" idx="1"/>
          </p:nvPr>
        </p:nvSpPr>
        <p:spPr>
          <a:xfrm>
            <a:off x="457200" y="685800"/>
            <a:ext cx="8229600" cy="5486400"/>
          </a:xfrm>
        </p:spPr>
        <p:txBody>
          <a:bodyPr/>
          <a:lstStyle/>
          <a:p>
            <a:pPr>
              <a:buFont typeface="Wingdings" panose="05000000000000000000" pitchFamily="2" charset="2"/>
              <a:buNone/>
            </a:pPr>
            <a:r>
              <a:rPr lang="en-US" altLang="zh-CN" sz="3000" b="1" dirty="0">
                <a:latin typeface="楷体_GB2312" pitchFamily="49" charset="-122"/>
                <a:ea typeface="楷体_GB2312" pitchFamily="49" charset="-122"/>
              </a:rPr>
              <a:t>3. </a:t>
            </a:r>
            <a:r>
              <a:rPr lang="zh-CN" altLang="en-US" sz="3000" b="1" dirty="0">
                <a:latin typeface="楷体_GB2312" pitchFamily="49" charset="-122"/>
                <a:ea typeface="楷体_GB2312" pitchFamily="49" charset="-122"/>
              </a:rPr>
              <a:t>旅游法律关系由主体、客体和内容三个基本要素构成。</a:t>
            </a:r>
            <a:endParaRPr lang="en-US" altLang="zh-CN" sz="3000" b="1" dirty="0">
              <a:latin typeface="楷体_GB2312" pitchFamily="49" charset="-122"/>
              <a:ea typeface="楷体_GB2312" pitchFamily="49" charset="-122"/>
            </a:endParaRPr>
          </a:p>
          <a:p>
            <a:pPr>
              <a:buFont typeface="Wingdings" panose="05000000000000000000" pitchFamily="2" charset="2"/>
              <a:buNone/>
            </a:pPr>
            <a:r>
              <a:rPr lang="zh-CN" altLang="en-US" sz="3000" b="1" dirty="0">
                <a:latin typeface="楷体_GB2312" pitchFamily="49" charset="-122"/>
                <a:ea typeface="楷体_GB2312" pitchFamily="49" charset="-122"/>
              </a:rPr>
              <a:t>旅游法律关系的主体是指旅游法律关系的参与者，即旅游法律关系权利的享有者和旅游法律关系义务的承担者。包括国家旅游行政管理机关、旅游企业、旅游者和境外旅游组织；</a:t>
            </a:r>
            <a:endParaRPr lang="en-US" altLang="zh-CN" sz="3000" b="1" dirty="0">
              <a:latin typeface="楷体_GB2312" pitchFamily="49" charset="-122"/>
              <a:ea typeface="楷体_GB2312" pitchFamily="49" charset="-122"/>
            </a:endParaRPr>
          </a:p>
          <a:p>
            <a:pPr>
              <a:buFont typeface="Wingdings" panose="05000000000000000000" pitchFamily="2" charset="2"/>
              <a:buNone/>
            </a:pPr>
            <a:r>
              <a:rPr lang="zh-CN" altLang="en-US" sz="3000" b="1" dirty="0">
                <a:latin typeface="楷体_GB2312" pitchFamily="49" charset="-122"/>
                <a:ea typeface="楷体_GB2312" pitchFamily="49" charset="-122"/>
              </a:rPr>
              <a:t>旅游法律关系的客体是指旅游法律关系主体享有权利和承担义务所指向的对象，主要由物、行为和精神财富三部分组成；</a:t>
            </a:r>
            <a:endParaRPr lang="en-US" altLang="zh-CN" sz="3000" b="1" dirty="0">
              <a:latin typeface="楷体_GB2312" pitchFamily="49" charset="-122"/>
              <a:ea typeface="楷体_GB2312" pitchFamily="49" charset="-122"/>
            </a:endParaRPr>
          </a:p>
          <a:p>
            <a:pPr>
              <a:buFont typeface="Wingdings" panose="05000000000000000000" pitchFamily="2" charset="2"/>
              <a:buNone/>
            </a:pPr>
            <a:r>
              <a:rPr lang="zh-CN" altLang="en-US" sz="3000" b="1" dirty="0">
                <a:latin typeface="楷体_GB2312" pitchFamily="49" charset="-122"/>
                <a:ea typeface="楷体_GB2312" pitchFamily="49" charset="-122"/>
              </a:rPr>
              <a:t>旅游法律关系的内容是指旅游法律关系的主体依法所享有的权利和承担的义务。</a:t>
            </a:r>
          </a:p>
          <a:p>
            <a:endParaRPr lang="en-US" altLang="zh-CN" sz="2800" b="1" dirty="0">
              <a:latin typeface="楷体_GB2312" pitchFamily="49" charset="-122"/>
              <a:ea typeface="楷体_GB2312" pitchFamily="49"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a:extLst>
              <a:ext uri="{FF2B5EF4-FFF2-40B4-BE49-F238E27FC236}">
                <a16:creationId xmlns:a16="http://schemas.microsoft.com/office/drawing/2014/main" id="{B9157942-5FE4-4042-8AD5-1AC503452811}"/>
              </a:ext>
            </a:extLst>
          </p:cNvPr>
          <p:cNvSpPr>
            <a:spLocks noGrp="1" noRot="1" noChangeArrowheads="1"/>
          </p:cNvSpPr>
          <p:nvPr>
            <p:ph type="body" idx="1"/>
          </p:nvPr>
        </p:nvSpPr>
        <p:spPr>
          <a:xfrm>
            <a:off x="457200" y="1295400"/>
            <a:ext cx="8229600" cy="5105400"/>
          </a:xfrm>
        </p:spPr>
        <p:txBody>
          <a:bodyPr/>
          <a:lstStyle/>
          <a:p>
            <a:pPr>
              <a:buFont typeface="Wingdings" panose="05000000000000000000" pitchFamily="2" charset="2"/>
              <a:buNone/>
            </a:pPr>
            <a:r>
              <a:rPr lang="en-US" altLang="zh-CN" sz="3000" b="1" dirty="0">
                <a:latin typeface="楷体_GB2312" pitchFamily="49" charset="-122"/>
                <a:ea typeface="楷体_GB2312" pitchFamily="49" charset="-122"/>
              </a:rPr>
              <a:t>4. </a:t>
            </a:r>
            <a:r>
              <a:rPr lang="zh-CN" altLang="en-US" sz="3000" b="1" dirty="0">
                <a:latin typeface="楷体_GB2312" pitchFamily="49" charset="-122"/>
                <a:ea typeface="楷体_GB2312" pitchFamily="49" charset="-122"/>
              </a:rPr>
              <a:t>旅游法律关系的产生是指旅游法律关系主体之间权利义务关系的形成。</a:t>
            </a:r>
            <a:endParaRPr lang="en-US" altLang="zh-CN" sz="3000" b="1" dirty="0">
              <a:latin typeface="楷体_GB2312" pitchFamily="49" charset="-122"/>
              <a:ea typeface="楷体_GB2312" pitchFamily="49" charset="-122"/>
            </a:endParaRPr>
          </a:p>
          <a:p>
            <a:pPr>
              <a:buFont typeface="Wingdings" panose="05000000000000000000" pitchFamily="2" charset="2"/>
              <a:buNone/>
            </a:pPr>
            <a:r>
              <a:rPr lang="zh-CN" altLang="en-US" sz="3000" b="1" dirty="0">
                <a:latin typeface="楷体_GB2312" pitchFamily="49" charset="-122"/>
                <a:ea typeface="楷体_GB2312" pitchFamily="49" charset="-122"/>
              </a:rPr>
              <a:t>旅游法律关系的变更是指原有的旅游法律关系主体、客体和内容的一方或几方的变更。</a:t>
            </a:r>
            <a:endParaRPr lang="en-US" altLang="zh-CN" sz="3000" b="1" dirty="0">
              <a:latin typeface="楷体_GB2312" pitchFamily="49" charset="-122"/>
              <a:ea typeface="楷体_GB2312" pitchFamily="49" charset="-122"/>
            </a:endParaRPr>
          </a:p>
          <a:p>
            <a:pPr>
              <a:buFont typeface="Wingdings" panose="05000000000000000000" pitchFamily="2" charset="2"/>
              <a:buNone/>
            </a:pPr>
            <a:r>
              <a:rPr lang="zh-CN" altLang="en-US" sz="3000" b="1" dirty="0">
                <a:latin typeface="楷体_GB2312" pitchFamily="49" charset="-122"/>
                <a:ea typeface="楷体_GB2312" pitchFamily="49" charset="-122"/>
              </a:rPr>
              <a:t>旅游法律关系的消灭是指旅游法律关系主体间权利和义务关系的完全终结。</a:t>
            </a:r>
            <a:endParaRPr lang="en-US" altLang="zh-CN" sz="3000" b="1" dirty="0">
              <a:latin typeface="楷体_GB2312" pitchFamily="49" charset="-122"/>
              <a:ea typeface="楷体_GB2312" pitchFamily="49" charset="-122"/>
            </a:endParaRPr>
          </a:p>
          <a:p>
            <a:pPr>
              <a:buFont typeface="Wingdings" panose="05000000000000000000" pitchFamily="2" charset="2"/>
              <a:buNone/>
            </a:pPr>
            <a:r>
              <a:rPr lang="zh-CN" altLang="en-US" sz="3000" b="1" dirty="0">
                <a:latin typeface="楷体_GB2312" pitchFamily="49" charset="-122"/>
                <a:ea typeface="楷体_GB2312" pitchFamily="49" charset="-122"/>
              </a:rPr>
              <a:t>旅游法律关系的保护是指国家有关部门监督旅游法律关系主体正确行使权利、切实履行义务，并对侵犯旅游法律关系合法权利或不履行法定义务的行为追究法律责任的各种措施。</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41F277-BE49-4088-9D52-CBC4E5AFDFEC}"/>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690D7E05-CCB5-4198-A2A8-A7325AEBEE9A}"/>
              </a:ext>
            </a:extLst>
          </p:cNvPr>
          <p:cNvSpPr>
            <a:spLocks noGrp="1"/>
          </p:cNvSpPr>
          <p:nvPr>
            <p:ph idx="1"/>
          </p:nvPr>
        </p:nvSpPr>
        <p:spPr>
          <a:xfrm>
            <a:off x="304800" y="1981200"/>
            <a:ext cx="8540750" cy="4191000"/>
          </a:xfrm>
        </p:spPr>
        <p:txBody>
          <a:bodyPr/>
          <a:lstStyle/>
          <a:p>
            <a:r>
              <a:rPr lang="en-US" altLang="zh-CN" dirty="0"/>
              <a:t>《</a:t>
            </a:r>
            <a:r>
              <a:rPr lang="zh-CN" altLang="en-US" dirty="0"/>
              <a:t>旅游法</a:t>
            </a:r>
            <a:r>
              <a:rPr lang="en-US" altLang="zh-CN" dirty="0"/>
              <a:t>》</a:t>
            </a:r>
            <a:r>
              <a:rPr lang="zh-CN" altLang="en-US" dirty="0"/>
              <a:t>的立法目的是保障旅游者和旅游经营者的合法权益，规范旅游市场秩序，保护和合理利用旅游资源，促进旅游业持续健康发展。</a:t>
            </a:r>
            <a:endParaRPr lang="en-US" altLang="zh-CN" dirty="0"/>
          </a:p>
          <a:p>
            <a:r>
              <a:rPr lang="zh-CN" altLang="en-US" dirty="0"/>
              <a:t>其适用范围包括在中华人民共和国境内的和在中华人民共和国境内组织到境外的游览、度假、休闲等形式的旅游活动以及为旅游活动提供相关服务的经营活动。</a:t>
            </a:r>
          </a:p>
        </p:txBody>
      </p:sp>
    </p:spTree>
    <p:extLst>
      <p:ext uri="{BB962C8B-B14F-4D97-AF65-F5344CB8AC3E}">
        <p14:creationId xmlns:p14="http://schemas.microsoft.com/office/powerpoint/2010/main" val="309897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7634CA40-B0C2-4E19-ABE4-A6E030EE5652}"/>
              </a:ext>
            </a:extLst>
          </p:cNvPr>
          <p:cNvSpPr>
            <a:spLocks noGrp="1" noRot="1" noChangeArrowheads="1"/>
          </p:cNvSpPr>
          <p:nvPr>
            <p:ph type="title"/>
          </p:nvPr>
        </p:nvSpPr>
        <p:spPr/>
        <p:txBody>
          <a:bodyPr/>
          <a:lstStyle/>
          <a:p>
            <a:pPr algn="l"/>
            <a:r>
              <a:rPr lang="zh-CN" altLang="en-US" sz="4000" b="1">
                <a:solidFill>
                  <a:srgbClr val="800080"/>
                </a:solidFill>
                <a:ea typeface="黑体" panose="02010609060101010101" pitchFamily="49" charset="-122"/>
              </a:rPr>
              <a:t>二、旅游法概念及其特点</a:t>
            </a:r>
          </a:p>
        </p:txBody>
      </p:sp>
      <p:sp>
        <p:nvSpPr>
          <p:cNvPr id="8195" name="Rectangle 3">
            <a:extLst>
              <a:ext uri="{FF2B5EF4-FFF2-40B4-BE49-F238E27FC236}">
                <a16:creationId xmlns:a16="http://schemas.microsoft.com/office/drawing/2014/main" id="{7614C4BC-AA28-4BC4-9BBD-15370EBE0E1B}"/>
              </a:ext>
            </a:extLst>
          </p:cNvPr>
          <p:cNvSpPr>
            <a:spLocks noGrp="1" noRot="1" noChangeArrowheads="1"/>
          </p:cNvSpPr>
          <p:nvPr>
            <p:ph type="body" idx="1"/>
          </p:nvPr>
        </p:nvSpPr>
        <p:spPr/>
        <p:txBody>
          <a:bodyPr/>
          <a:lstStyle/>
          <a:p>
            <a:pPr>
              <a:lnSpc>
                <a:spcPct val="115000"/>
              </a:lnSpc>
              <a:buFont typeface="Wingdings" panose="05000000000000000000" pitchFamily="2" charset="2"/>
              <a:buNone/>
            </a:pPr>
            <a:r>
              <a:rPr lang="en-US" altLang="zh-CN" sz="3000" b="1">
                <a:solidFill>
                  <a:srgbClr val="FF0000"/>
                </a:solidFill>
                <a:latin typeface="楷体_GB2312" pitchFamily="49" charset="-122"/>
                <a:ea typeface="楷体_GB2312" pitchFamily="49" charset="-122"/>
              </a:rPr>
              <a:t>     </a:t>
            </a:r>
            <a:r>
              <a:rPr lang="zh-CN" altLang="en-US" sz="3000" b="1">
                <a:solidFill>
                  <a:srgbClr val="FF0000"/>
                </a:solidFill>
                <a:latin typeface="楷体_GB2312" pitchFamily="49" charset="-122"/>
                <a:ea typeface="楷体_GB2312" pitchFamily="49" charset="-122"/>
              </a:rPr>
              <a:t>旅游法是以旅游关系为调整对象的各种法律规范的总和 。</a:t>
            </a:r>
          </a:p>
          <a:p>
            <a:pPr>
              <a:lnSpc>
                <a:spcPct val="115000"/>
              </a:lnSpc>
            </a:pPr>
            <a:r>
              <a:rPr lang="en-US" altLang="zh-CN" sz="3000" b="1">
                <a:latin typeface="楷体_GB2312" pitchFamily="49" charset="-122"/>
                <a:ea typeface="楷体_GB2312" pitchFamily="49" charset="-122"/>
              </a:rPr>
              <a:t>(1)</a:t>
            </a:r>
            <a:r>
              <a:rPr lang="zh-CN" altLang="en-US" sz="3000" b="1">
                <a:latin typeface="楷体_GB2312" pitchFamily="49" charset="-122"/>
                <a:ea typeface="楷体_GB2312" pitchFamily="49" charset="-122"/>
              </a:rPr>
              <a:t>是调整旅游关系的一系列法律规范的总和。</a:t>
            </a:r>
          </a:p>
          <a:p>
            <a:pPr>
              <a:lnSpc>
                <a:spcPct val="115000"/>
              </a:lnSpc>
            </a:pPr>
            <a:r>
              <a:rPr lang="en-US" altLang="zh-CN" sz="3000" b="1">
                <a:latin typeface="楷体_GB2312" pitchFamily="49" charset="-122"/>
                <a:ea typeface="楷体_GB2312" pitchFamily="49" charset="-122"/>
              </a:rPr>
              <a:t>(2)</a:t>
            </a:r>
            <a:r>
              <a:rPr lang="zh-CN" altLang="en-US" sz="3000" b="1">
                <a:latin typeface="楷体_GB2312" pitchFamily="49" charset="-122"/>
                <a:ea typeface="楷体_GB2312" pitchFamily="49" charset="-122"/>
              </a:rPr>
              <a:t>调整对象是旅游活动中的各种社会关系</a:t>
            </a:r>
            <a:r>
              <a:rPr lang="en-US" altLang="zh-CN" sz="3000" b="1">
                <a:ea typeface="楷体_GB2312" pitchFamily="49" charset="-122"/>
              </a:rPr>
              <a:t>——</a:t>
            </a:r>
            <a:r>
              <a:rPr lang="zh-CN" altLang="en-US" sz="3000" b="1">
                <a:latin typeface="楷体_GB2312" pitchFamily="49" charset="-122"/>
                <a:ea typeface="楷体_GB2312" pitchFamily="49" charset="-122"/>
              </a:rPr>
              <a:t>旅游关系。</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a:extLst>
              <a:ext uri="{FF2B5EF4-FFF2-40B4-BE49-F238E27FC236}">
                <a16:creationId xmlns:a16="http://schemas.microsoft.com/office/drawing/2014/main" id="{F2F07987-7792-4C21-A773-40E24C41384A}"/>
              </a:ext>
            </a:extLst>
          </p:cNvPr>
          <p:cNvSpPr>
            <a:spLocks noGrp="1" noRot="1" noChangeArrowheads="1"/>
          </p:cNvSpPr>
          <p:nvPr>
            <p:ph type="body" idx="1"/>
          </p:nvPr>
        </p:nvSpPr>
        <p:spPr>
          <a:xfrm>
            <a:off x="457200" y="1371600"/>
            <a:ext cx="8229600" cy="4525963"/>
          </a:xfrm>
        </p:spPr>
        <p:txBody>
          <a:bodyPr/>
          <a:lstStyle/>
          <a:p>
            <a:pPr>
              <a:buFont typeface="Wingdings" panose="05000000000000000000" pitchFamily="2" charset="2"/>
              <a:buNone/>
            </a:pPr>
            <a:r>
              <a:rPr lang="zh-CN" altLang="en-US" sz="3000" b="1">
                <a:solidFill>
                  <a:srgbClr val="FF0000"/>
                </a:solidFill>
                <a:latin typeface="仿宋_GB2312" pitchFamily="49" charset="-122"/>
                <a:ea typeface="仿宋_GB2312" pitchFamily="49" charset="-122"/>
              </a:rPr>
              <a:t>（</a:t>
            </a:r>
            <a:r>
              <a:rPr lang="en-US" altLang="zh-CN" sz="3000" b="1">
                <a:solidFill>
                  <a:srgbClr val="FF0000"/>
                </a:solidFill>
                <a:latin typeface="仿宋_GB2312" pitchFamily="49" charset="-122"/>
                <a:ea typeface="仿宋_GB2312" pitchFamily="49" charset="-122"/>
              </a:rPr>
              <a:t>1</a:t>
            </a:r>
            <a:r>
              <a:rPr lang="zh-CN" altLang="en-US" sz="3000" b="1">
                <a:solidFill>
                  <a:srgbClr val="FF0000"/>
                </a:solidFill>
                <a:latin typeface="仿宋_GB2312" pitchFamily="49" charset="-122"/>
                <a:ea typeface="仿宋_GB2312" pitchFamily="49" charset="-122"/>
              </a:rPr>
              <a:t>）旅游法是调整旅游关系的一系列法律规范的总和。</a:t>
            </a:r>
          </a:p>
          <a:p>
            <a:pPr>
              <a:buFont typeface="Wingdings" panose="05000000000000000000" pitchFamily="2" charset="2"/>
              <a:buNone/>
            </a:pPr>
            <a:r>
              <a:rPr lang="zh-CN" altLang="en-US" sz="2800" b="1"/>
              <a:t>         </a:t>
            </a:r>
            <a:r>
              <a:rPr lang="zh-CN" altLang="en-US" sz="2800" b="1">
                <a:ea typeface="楷体_GB2312" pitchFamily="49" charset="-122"/>
              </a:rPr>
              <a:t>旅游法是调整旅游关系的一系列法律规范的总和，而非一个单一的法律文件，这一规范体系以旅游为主线统一起来。其既包括一个国家发展旅游业的根本大法</a:t>
            </a:r>
            <a:r>
              <a:rPr lang="en-US" altLang="zh-CN" sz="2800" b="1">
                <a:ea typeface="楷体_GB2312" pitchFamily="49" charset="-122"/>
              </a:rPr>
              <a:t>——</a:t>
            </a:r>
            <a:r>
              <a:rPr lang="zh-CN" altLang="en-US" sz="2800" b="1">
                <a:ea typeface="楷体_GB2312" pitchFamily="49" charset="-122"/>
              </a:rPr>
              <a:t>旅游基本法，也包括涉及旅游活动各领域内单行的旅游法律、法规、规章，还包括散见于其他法律法规之中的有关旅游的法律规定；既包括国内规范，也包括国际规范。</a:t>
            </a:r>
            <a:endParaRPr lang="zh-CN" altLang="en-US" sz="3000" b="1">
              <a:latin typeface="楷体_GB2312" pitchFamily="49" charset="-122"/>
              <a:ea typeface="楷体_GB2312"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a:extLst>
              <a:ext uri="{FF2B5EF4-FFF2-40B4-BE49-F238E27FC236}">
                <a16:creationId xmlns:a16="http://schemas.microsoft.com/office/drawing/2014/main" id="{9690604B-6235-4788-9DC3-FA7021EDE8E2}"/>
              </a:ext>
            </a:extLst>
          </p:cNvPr>
          <p:cNvSpPr>
            <a:spLocks noGrp="1" noRot="1" noChangeArrowheads="1"/>
          </p:cNvSpPr>
          <p:nvPr>
            <p:ph type="body" idx="1"/>
          </p:nvPr>
        </p:nvSpPr>
        <p:spPr>
          <a:xfrm>
            <a:off x="304800" y="838200"/>
            <a:ext cx="8540750" cy="5029200"/>
          </a:xfrm>
        </p:spPr>
        <p:txBody>
          <a:bodyPr/>
          <a:lstStyle/>
          <a:p>
            <a:pPr>
              <a:lnSpc>
                <a:spcPct val="90000"/>
              </a:lnSpc>
              <a:buFont typeface="Wingdings" panose="05000000000000000000" pitchFamily="2" charset="2"/>
              <a:buNone/>
            </a:pPr>
            <a:r>
              <a:rPr lang="zh-CN" altLang="en-US" sz="3400" b="1" dirty="0">
                <a:solidFill>
                  <a:srgbClr val="FF0000"/>
                </a:solidFill>
                <a:latin typeface="仿宋_GB2312" pitchFamily="49" charset="-122"/>
                <a:ea typeface="仿宋_GB2312" pitchFamily="49" charset="-122"/>
              </a:rPr>
              <a:t>（</a:t>
            </a:r>
            <a:r>
              <a:rPr lang="en-US" altLang="zh-CN" sz="3400" b="1" dirty="0">
                <a:solidFill>
                  <a:srgbClr val="FF0000"/>
                </a:solidFill>
                <a:latin typeface="仿宋_GB2312" pitchFamily="49" charset="-122"/>
                <a:ea typeface="仿宋_GB2312" pitchFamily="49" charset="-122"/>
              </a:rPr>
              <a:t>2</a:t>
            </a:r>
            <a:r>
              <a:rPr lang="zh-CN" altLang="en-US" sz="3400" b="1" dirty="0">
                <a:solidFill>
                  <a:srgbClr val="FF0000"/>
                </a:solidFill>
                <a:latin typeface="仿宋_GB2312" pitchFamily="49" charset="-122"/>
                <a:ea typeface="仿宋_GB2312" pitchFamily="49" charset="-122"/>
              </a:rPr>
              <a:t>）旅游法的调整对象是旅游活动中的各种社会关系。</a:t>
            </a:r>
          </a:p>
          <a:p>
            <a:pPr>
              <a:lnSpc>
                <a:spcPct val="90000"/>
              </a:lnSpc>
              <a:buFont typeface="Wingdings" panose="05000000000000000000" pitchFamily="2" charset="2"/>
              <a:buNone/>
            </a:pPr>
            <a:r>
              <a:rPr lang="zh-CN" altLang="en-US" b="1" dirty="0">
                <a:latin typeface="楷体_GB2312" pitchFamily="49" charset="-122"/>
                <a:ea typeface="楷体_GB2312" pitchFamily="49" charset="-122"/>
              </a:rPr>
              <a:t>     这些社会关系包括旅游企业与旅游者之间的关系，旅游行政管理机关与旅游企业之间的关系、旅游企业与旅游企业之间的关系、旅游涉外因素的关系</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如外国旅游企业和中国旅游企业之间的关系</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等</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在旅游活动过程中产生的，体现了旅游活动的特点，这也是旅游法区别于其他法的一个显著标志。</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627ED805-106A-49B2-A976-5A73CCF75F47}"/>
              </a:ext>
            </a:extLst>
          </p:cNvPr>
          <p:cNvSpPr>
            <a:spLocks noGrp="1" noRot="1" noChangeArrowheads="1"/>
          </p:cNvSpPr>
          <p:nvPr>
            <p:ph type="title"/>
          </p:nvPr>
        </p:nvSpPr>
        <p:spPr/>
        <p:txBody>
          <a:bodyPr/>
          <a:lstStyle/>
          <a:p>
            <a:pPr algn="l"/>
            <a:r>
              <a:rPr lang="zh-CN" altLang="en-US" sz="4000" b="1">
                <a:solidFill>
                  <a:srgbClr val="800080"/>
                </a:solidFill>
                <a:ea typeface="黑体" panose="02010609060101010101" pitchFamily="49" charset="-122"/>
              </a:rPr>
              <a:t>三、国外旅游立法概况</a:t>
            </a:r>
          </a:p>
        </p:txBody>
      </p:sp>
      <p:sp>
        <p:nvSpPr>
          <p:cNvPr id="38915" name="Rectangle 3">
            <a:extLst>
              <a:ext uri="{FF2B5EF4-FFF2-40B4-BE49-F238E27FC236}">
                <a16:creationId xmlns:a16="http://schemas.microsoft.com/office/drawing/2014/main" id="{8F51FB27-2667-4B0C-BAD7-741910BEB4EC}"/>
              </a:ext>
            </a:extLst>
          </p:cNvPr>
          <p:cNvSpPr>
            <a:spLocks noGrp="1" noRot="1" noChangeArrowheads="1"/>
          </p:cNvSpPr>
          <p:nvPr>
            <p:ph type="body" idx="1"/>
          </p:nvPr>
        </p:nvSpPr>
        <p:spPr>
          <a:xfrm>
            <a:off x="304800" y="1752600"/>
            <a:ext cx="8534400" cy="4800600"/>
          </a:xfrm>
        </p:spPr>
        <p:txBody>
          <a:bodyPr/>
          <a:lstStyle/>
          <a:p>
            <a:pPr>
              <a:lnSpc>
                <a:spcPct val="90000"/>
              </a:lnSpc>
              <a:buFont typeface="Wingdings" panose="05000000000000000000" pitchFamily="2" charset="2"/>
              <a:buNone/>
            </a:pPr>
            <a:r>
              <a:rPr lang="en-US" altLang="zh-CN" dirty="0">
                <a:latin typeface="楷体_GB2312" pitchFamily="49" charset="-122"/>
                <a:ea typeface="楷体_GB2312" pitchFamily="49" charset="-122"/>
              </a:rPr>
              <a:t>1.</a:t>
            </a:r>
            <a:r>
              <a:rPr lang="zh-CN" altLang="en-US" b="1" dirty="0">
                <a:latin typeface="楷体_GB2312" pitchFamily="49" charset="-122"/>
                <a:ea typeface="楷体_GB2312" pitchFamily="49" charset="-122"/>
              </a:rPr>
              <a:t>国际旅游立法</a:t>
            </a:r>
          </a:p>
          <a:p>
            <a:pPr>
              <a:lnSpc>
                <a:spcPct val="90000"/>
              </a:lnSpc>
              <a:buFont typeface="Wingdings" panose="05000000000000000000" pitchFamily="2" charset="2"/>
              <a:buNone/>
            </a:pPr>
            <a:r>
              <a:rPr lang="zh-CN" altLang="en-US" sz="3000" b="1" dirty="0">
                <a:latin typeface="楷体_GB2312" pitchFamily="49" charset="-122"/>
                <a:ea typeface="楷体_GB2312" pitchFamily="49" charset="-122"/>
              </a:rPr>
              <a:t>           指各主权国家在遵循国际法原则的前提下，就其所适用的旅游法律规范由缔约国按其意志共同协商统一的结果。</a:t>
            </a:r>
            <a:endParaRPr lang="en-US" altLang="zh-CN" sz="3000" b="1" dirty="0">
              <a:latin typeface="楷体_GB2312" pitchFamily="49" charset="-122"/>
              <a:ea typeface="楷体_GB2312" pitchFamily="49" charset="-122"/>
            </a:endParaRPr>
          </a:p>
          <a:p>
            <a:pPr>
              <a:lnSpc>
                <a:spcPct val="90000"/>
              </a:lnSpc>
              <a:buFont typeface="Wingdings" panose="05000000000000000000" pitchFamily="2" charset="2"/>
              <a:buNone/>
            </a:pPr>
            <a:r>
              <a:rPr lang="en-US" altLang="zh-CN" sz="3000" b="1" dirty="0">
                <a:latin typeface="楷体_GB2312" pitchFamily="49" charset="-122"/>
                <a:ea typeface="楷体_GB2312" pitchFamily="49" charset="-122"/>
              </a:rPr>
              <a:t>        </a:t>
            </a:r>
            <a:r>
              <a:rPr lang="zh-CN" altLang="en-US" sz="3000" b="1" dirty="0">
                <a:latin typeface="楷体_GB2312" pitchFamily="49" charset="-122"/>
                <a:ea typeface="楷体_GB2312" pitchFamily="49" charset="-122"/>
              </a:rPr>
              <a:t>在国际旅游法中比较有影响的有：</a:t>
            </a:r>
          </a:p>
          <a:p>
            <a:pPr>
              <a:lnSpc>
                <a:spcPct val="90000"/>
              </a:lnSpc>
            </a:pPr>
            <a:r>
              <a:rPr lang="zh-CN" altLang="en-US" sz="3000" b="1" dirty="0">
                <a:latin typeface="楷体_GB2312" pitchFamily="49" charset="-122"/>
                <a:ea typeface="楷体_GB2312" pitchFamily="49" charset="-122"/>
              </a:rPr>
              <a:t> </a:t>
            </a:r>
            <a:r>
              <a:rPr lang="en-US" altLang="zh-CN" sz="3000" b="1" dirty="0">
                <a:latin typeface="楷体_GB2312" pitchFamily="49" charset="-122"/>
                <a:ea typeface="楷体_GB2312" pitchFamily="49" charset="-122"/>
              </a:rPr>
              <a:t>《</a:t>
            </a:r>
            <a:r>
              <a:rPr lang="zh-CN" altLang="en-US" sz="3000" b="1" dirty="0">
                <a:latin typeface="楷体_GB2312" pitchFamily="49" charset="-122"/>
                <a:ea typeface="楷体_GB2312" pitchFamily="49" charset="-122"/>
              </a:rPr>
              <a:t>国际旅馆业新章程</a:t>
            </a:r>
            <a:r>
              <a:rPr lang="en-US" altLang="zh-CN" sz="3000" b="1" dirty="0">
                <a:latin typeface="楷体_GB2312" pitchFamily="49" charset="-122"/>
                <a:ea typeface="楷体_GB2312" pitchFamily="49" charset="-122"/>
              </a:rPr>
              <a:t>》</a:t>
            </a:r>
          </a:p>
          <a:p>
            <a:pPr>
              <a:lnSpc>
                <a:spcPct val="90000"/>
              </a:lnSpc>
            </a:pPr>
            <a:r>
              <a:rPr lang="en-US" altLang="zh-CN" sz="3000" b="1" dirty="0">
                <a:latin typeface="楷体_GB2312" pitchFamily="49" charset="-122"/>
                <a:ea typeface="楷体_GB2312" pitchFamily="49" charset="-122"/>
              </a:rPr>
              <a:t> 《</a:t>
            </a:r>
            <a:r>
              <a:rPr lang="zh-CN" altLang="en-US" sz="3000" b="1" dirty="0">
                <a:latin typeface="楷体_GB2312" pitchFamily="49" charset="-122"/>
                <a:ea typeface="楷体_GB2312" pitchFamily="49" charset="-122"/>
              </a:rPr>
              <a:t>关于旅行契约的国际公约</a:t>
            </a:r>
            <a:r>
              <a:rPr lang="en-US" altLang="zh-CN" sz="3000" b="1" dirty="0">
                <a:latin typeface="楷体_GB2312" pitchFamily="49" charset="-122"/>
                <a:ea typeface="楷体_GB2312" pitchFamily="49" charset="-122"/>
              </a:rPr>
              <a:t>》 </a:t>
            </a:r>
          </a:p>
          <a:p>
            <a:pPr>
              <a:lnSpc>
                <a:spcPct val="90000"/>
              </a:lnSpc>
            </a:pPr>
            <a:r>
              <a:rPr lang="en-US" altLang="zh-CN" sz="3000" b="1" dirty="0">
                <a:latin typeface="楷体_GB2312" pitchFamily="49" charset="-122"/>
                <a:ea typeface="楷体_GB2312" pitchFamily="49" charset="-122"/>
              </a:rPr>
              <a:t> 《</a:t>
            </a:r>
            <a:r>
              <a:rPr lang="zh-CN" altLang="en-US" sz="3000" b="1" dirty="0">
                <a:latin typeface="楷体_GB2312" pitchFamily="49" charset="-122"/>
                <a:ea typeface="楷体_GB2312" pitchFamily="49" charset="-122"/>
              </a:rPr>
              <a:t>国际航空运输协定</a:t>
            </a:r>
            <a:r>
              <a:rPr lang="en-US" altLang="zh-CN" sz="3000" b="1" dirty="0">
                <a:latin typeface="楷体_GB2312" pitchFamily="49" charset="-122"/>
                <a:ea typeface="楷体_GB2312" pitchFamily="49" charset="-122"/>
              </a:rPr>
              <a:t>》</a:t>
            </a:r>
          </a:p>
          <a:p>
            <a:pPr>
              <a:lnSpc>
                <a:spcPct val="90000"/>
              </a:lnSpc>
            </a:pPr>
            <a:r>
              <a:rPr lang="en-US" altLang="zh-CN" sz="3000" b="1" dirty="0">
                <a:latin typeface="楷体_GB2312" pitchFamily="49" charset="-122"/>
                <a:ea typeface="楷体_GB2312" pitchFamily="49" charset="-122"/>
              </a:rPr>
              <a:t> 《</a:t>
            </a:r>
            <a:r>
              <a:rPr lang="zh-CN" altLang="en-US" sz="3000" b="1" dirty="0">
                <a:latin typeface="楷体_GB2312" pitchFamily="49" charset="-122"/>
                <a:ea typeface="楷体_GB2312" pitchFamily="49" charset="-122"/>
              </a:rPr>
              <a:t>国际道路旅客和行李运输合同公约</a:t>
            </a:r>
            <a:r>
              <a:rPr lang="en-US" altLang="zh-CN" sz="3000" b="1" dirty="0">
                <a:latin typeface="楷体_GB2312" pitchFamily="49" charset="-122"/>
                <a:ea typeface="楷体_GB2312" pitchFamily="49" charset="-122"/>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a:extLst>
              <a:ext uri="{FF2B5EF4-FFF2-40B4-BE49-F238E27FC236}">
                <a16:creationId xmlns:a16="http://schemas.microsoft.com/office/drawing/2014/main" id="{238330F0-96B3-46E3-A2AD-38780CA25F74}"/>
              </a:ext>
            </a:extLst>
          </p:cNvPr>
          <p:cNvSpPr>
            <a:spLocks noGrp="1" noRot="1" noChangeArrowheads="1"/>
          </p:cNvSpPr>
          <p:nvPr>
            <p:ph type="body" idx="1"/>
          </p:nvPr>
        </p:nvSpPr>
        <p:spPr>
          <a:xfrm>
            <a:off x="533400" y="1066800"/>
            <a:ext cx="8229600" cy="4525963"/>
          </a:xfrm>
        </p:spPr>
        <p:txBody>
          <a:bodyPr/>
          <a:lstStyle/>
          <a:p>
            <a:pPr>
              <a:buFont typeface="Wingdings" panose="05000000000000000000" pitchFamily="2" charset="2"/>
              <a:buNone/>
            </a:pPr>
            <a:r>
              <a:rPr lang="en-US" altLang="zh-CN" b="1" dirty="0">
                <a:latin typeface="楷体_GB2312" pitchFamily="49" charset="-122"/>
                <a:ea typeface="楷体_GB2312" pitchFamily="49" charset="-122"/>
              </a:rPr>
              <a:t>2.</a:t>
            </a:r>
            <a:r>
              <a:rPr lang="zh-CN" altLang="en-US" b="1" dirty="0">
                <a:latin typeface="楷体_GB2312" pitchFamily="49" charset="-122"/>
                <a:ea typeface="楷体_GB2312" pitchFamily="49" charset="-122"/>
              </a:rPr>
              <a:t>一些国家的旅游立法</a:t>
            </a:r>
          </a:p>
          <a:p>
            <a:pPr>
              <a:buFont typeface="Wingdings" panose="05000000000000000000" pitchFamily="2" charset="2"/>
              <a:buNone/>
            </a:pPr>
            <a:r>
              <a:rPr lang="zh-CN" altLang="en-US" b="1" dirty="0">
                <a:latin typeface="楷体_GB2312" pitchFamily="49" charset="-122"/>
                <a:ea typeface="楷体_GB2312" pitchFamily="49" charset="-122"/>
              </a:rPr>
              <a:t>旅游业发达国家旅游立法三种形式：</a:t>
            </a:r>
          </a:p>
          <a:p>
            <a:r>
              <a:rPr lang="en-US" altLang="zh-CN" b="1" dirty="0">
                <a:latin typeface="楷体_GB2312" pitchFamily="49" charset="-122"/>
                <a:ea typeface="楷体_GB2312" pitchFamily="49" charset="-122"/>
              </a:rPr>
              <a:t>1) </a:t>
            </a:r>
            <a:r>
              <a:rPr lang="zh-CN" altLang="en-US" b="1" dirty="0">
                <a:latin typeface="楷体_GB2312" pitchFamily="49" charset="-122"/>
                <a:ea typeface="楷体_GB2312" pitchFamily="49" charset="-122"/>
              </a:rPr>
              <a:t>在通用性的法律法规中规定有关旅游业的法律条文。</a:t>
            </a:r>
          </a:p>
          <a:p>
            <a:r>
              <a:rPr lang="en-US" altLang="zh-CN" b="1" dirty="0">
                <a:latin typeface="楷体_GB2312" pitchFamily="49" charset="-122"/>
                <a:ea typeface="楷体_GB2312" pitchFamily="49" charset="-122"/>
              </a:rPr>
              <a:t>2) </a:t>
            </a:r>
            <a:r>
              <a:rPr lang="zh-CN" altLang="en-US" b="1" dirty="0">
                <a:latin typeface="楷体_GB2312" pitchFamily="49" charset="-122"/>
                <a:ea typeface="楷体_GB2312" pitchFamily="49" charset="-122"/>
              </a:rPr>
              <a:t>针对旅游企业经营或旅游发展中出现的具体问题制定单行的旅游法律法规。</a:t>
            </a:r>
          </a:p>
          <a:p>
            <a:r>
              <a:rPr lang="en-US" altLang="zh-CN" b="1" dirty="0">
                <a:latin typeface="楷体_GB2312" pitchFamily="49" charset="-122"/>
                <a:ea typeface="楷体_GB2312" pitchFamily="49" charset="-122"/>
              </a:rPr>
              <a:t>3) </a:t>
            </a:r>
            <a:r>
              <a:rPr lang="zh-CN" altLang="en-US" b="1" dirty="0">
                <a:latin typeface="楷体_GB2312" pitchFamily="49" charset="-122"/>
                <a:ea typeface="楷体_GB2312" pitchFamily="49" charset="-122"/>
              </a:rPr>
              <a:t>制定一国发展旅游事业的基本法律</a:t>
            </a:r>
            <a:r>
              <a:rPr lang="en-US" altLang="zh-CN" b="1" dirty="0">
                <a:ea typeface="楷体_GB2312" pitchFamily="49" charset="-122"/>
              </a:rPr>
              <a:t>——</a:t>
            </a:r>
            <a:r>
              <a:rPr lang="zh-CN" altLang="en-US" b="1" dirty="0">
                <a:latin typeface="楷体_GB2312" pitchFamily="49" charset="-122"/>
                <a:ea typeface="楷体_GB2312" pitchFamily="49" charset="-122"/>
              </a:rPr>
              <a:t>旅游基本法。</a:t>
            </a:r>
          </a:p>
        </p:txBody>
      </p:sp>
    </p:spTree>
  </p:cSld>
  <p:clrMapOvr>
    <a:masterClrMapping/>
  </p:clrMapOvr>
</p:sld>
</file>

<file path=ppt/theme/theme1.xml><?xml version="1.0" encoding="utf-8"?>
<a:theme xmlns:a="http://schemas.openxmlformats.org/drawingml/2006/main" name="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CDESIGNK</Template>
  <TotalTime>272</TotalTime>
  <Words>2949</Words>
  <Application>Microsoft Office PowerPoint</Application>
  <PresentationFormat>全屏显示(4:3)</PresentationFormat>
  <Paragraphs>158</Paragraphs>
  <Slides>42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42</vt:i4>
      </vt:variant>
    </vt:vector>
  </HeadingPairs>
  <TitlesOfParts>
    <vt:vector size="49" baseType="lpstr">
      <vt:lpstr>仿宋_GB2312</vt:lpstr>
      <vt:lpstr>黑体</vt:lpstr>
      <vt:lpstr>楷体</vt:lpstr>
      <vt:lpstr>楷体_GB2312</vt:lpstr>
      <vt:lpstr>Arial</vt:lpstr>
      <vt:lpstr>Wingdings</vt:lpstr>
      <vt:lpstr>古瓶荷花</vt:lpstr>
      <vt:lpstr>第1章  旅游法概述</vt:lpstr>
      <vt:lpstr>第一节 旅游法的产生和发展 </vt:lpstr>
      <vt:lpstr>一、旅游业的发展与旅游法的产生</vt:lpstr>
      <vt:lpstr>PowerPoint 演示文稿</vt:lpstr>
      <vt:lpstr>二、旅游法概念及其特点</vt:lpstr>
      <vt:lpstr>PowerPoint 演示文稿</vt:lpstr>
      <vt:lpstr>PowerPoint 演示文稿</vt:lpstr>
      <vt:lpstr>三、国外旅游立法概况</vt:lpstr>
      <vt:lpstr>PowerPoint 演示文稿</vt:lpstr>
      <vt:lpstr>PowerPoint 演示文稿</vt:lpstr>
      <vt:lpstr>PowerPoint 演示文稿</vt:lpstr>
      <vt:lpstr>四、我国旅游立法和旅游法制建设</vt:lpstr>
      <vt:lpstr>PowerPoint 演示文稿</vt:lpstr>
      <vt:lpstr>讨论</vt:lpstr>
      <vt:lpstr>第二节  旅游法律关系 </vt:lpstr>
      <vt:lpstr> 一、旅游法律关系的概念及其特征 </vt:lpstr>
      <vt:lpstr>PowerPoint 演示文稿</vt:lpstr>
      <vt:lpstr>（1） 旅游法律关系是受旅游法律规范调整的具体社会关系</vt:lpstr>
      <vt:lpstr>（2） 旅游法律关系是以权利和义务为内容的社会关系</vt:lpstr>
      <vt:lpstr>（3） 旅游法律关系的产生、发展和变更是依据旅游法规进行的</vt:lpstr>
      <vt:lpstr>二、旅游法律关系的构成要素</vt:lpstr>
      <vt:lpstr>1. 旅游法律关系的主体</vt:lpstr>
      <vt:lpstr>2.旅游法律关系的客体</vt:lpstr>
      <vt:lpstr>3.旅游法律关系的内容</vt:lpstr>
      <vt:lpstr>三、旅游法律关系的确立与保护</vt:lpstr>
      <vt:lpstr>1、法律事实</vt:lpstr>
      <vt:lpstr>PowerPoint 演示文稿</vt:lpstr>
      <vt:lpstr>2.旅游法律关系的产生、变更和消灭</vt:lpstr>
      <vt:lpstr>PowerPoint 演示文稿</vt:lpstr>
      <vt:lpstr>PowerPoint 演示文稿</vt:lpstr>
      <vt:lpstr>PowerPoint 演示文稿</vt:lpstr>
      <vt:lpstr>3. 旅游法律关系的保护</vt:lpstr>
      <vt:lpstr>PowerPoint 演示文稿</vt:lpstr>
      <vt:lpstr>PowerPoint 演示文稿</vt:lpstr>
      <vt:lpstr>第三节 《旅游法》概述</vt:lpstr>
      <vt:lpstr>1立法目的</vt:lpstr>
      <vt:lpstr>2适用范围</vt:lpstr>
      <vt:lpstr>3基本框架</vt:lpstr>
      <vt:lpstr>本 章 小 结 </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lee jack</cp:lastModifiedBy>
  <cp:revision>61</cp:revision>
  <cp:lastPrinted>1601-01-01T00:00:00Z</cp:lastPrinted>
  <dcterms:created xsi:type="dcterms:W3CDTF">1601-01-01T00:00:00Z</dcterms:created>
  <dcterms:modified xsi:type="dcterms:W3CDTF">2022-08-22T11:25:45Z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